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1" r:id="rId4"/>
  </p:sldMasterIdLst>
  <p:notesMasterIdLst>
    <p:notesMasterId r:id="rId28"/>
  </p:notesMasterIdLst>
  <p:sldIdLst>
    <p:sldId id="1948764405" r:id="rId5"/>
    <p:sldId id="1948764400" r:id="rId6"/>
    <p:sldId id="1948764406" r:id="rId7"/>
    <p:sldId id="1948764401" r:id="rId8"/>
    <p:sldId id="1948764402" r:id="rId9"/>
    <p:sldId id="1948764403" r:id="rId10"/>
    <p:sldId id="1948764404" r:id="rId11"/>
    <p:sldId id="1948764392" r:id="rId12"/>
    <p:sldId id="1948764393" r:id="rId13"/>
    <p:sldId id="1948764394" r:id="rId14"/>
    <p:sldId id="1948764395" r:id="rId15"/>
    <p:sldId id="1948764396" r:id="rId16"/>
    <p:sldId id="1948764397" r:id="rId17"/>
    <p:sldId id="1948764398" r:id="rId18"/>
    <p:sldId id="1948764383" r:id="rId19"/>
    <p:sldId id="1948764384" r:id="rId20"/>
    <p:sldId id="1948764385" r:id="rId21"/>
    <p:sldId id="1948764386" r:id="rId22"/>
    <p:sldId id="1948764387" r:id="rId23"/>
    <p:sldId id="1948764388" r:id="rId24"/>
    <p:sldId id="1948764389" r:id="rId25"/>
    <p:sldId id="1948764390" r:id="rId26"/>
    <p:sldId id="1948764391" r:id="rId27"/>
  </p:sldIdLst>
  <p:sldSz cx="12192000" cy="6858000"/>
  <p:notesSz cx="6858000" cy="9144000"/>
  <p:embeddedFontLst>
    <p:embeddedFont>
      <p:font typeface="Arial Black" panose="020B0604020202020204" pitchFamily="34" charset="0"/>
      <p:bold r:id="rId29"/>
    </p:embeddedFont>
    <p:embeddedFont>
      <p:font typeface="Cambria Math" panose="02040503050406030204" pitchFamily="18"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UTSA" id="{96A4539C-C620-4274-A7AC-7F24CFCF36B2}">
          <p14:sldIdLst>
            <p14:sldId id="1948764405"/>
            <p14:sldId id="1948764400"/>
            <p14:sldId id="1948764406"/>
            <p14:sldId id="1948764401"/>
            <p14:sldId id="1948764402"/>
            <p14:sldId id="1948764403"/>
            <p14:sldId id="1948764404"/>
            <p14:sldId id="1948764392"/>
            <p14:sldId id="1948764393"/>
            <p14:sldId id="1948764394"/>
            <p14:sldId id="1948764395"/>
            <p14:sldId id="1948764396"/>
            <p14:sldId id="1948764397"/>
            <p14:sldId id="1948764398"/>
            <p14:sldId id="1948764383"/>
            <p14:sldId id="1948764384"/>
            <p14:sldId id="1948764385"/>
            <p14:sldId id="1948764386"/>
            <p14:sldId id="1948764387"/>
            <p14:sldId id="1948764388"/>
            <p14:sldId id="1948764389"/>
            <p14:sldId id="1948764390"/>
            <p14:sldId id="1948764391"/>
          </p14:sldIdLst>
        </p14:section>
        <p14:section name="Additional Page Templates" id="{9CA6EB13-81F1-4F98-BC6F-C05990300FA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7299E4D-2DD3-C481-443F-586B68321C95}" name="Anne Peters" initials="AP" userId="S::anne.peters@utsa.edu::fcd260c1-4270-4990-9887-ff5d25941808" providerId="AD"/>
  <p188:author id="{6C909ED8-838F-1E62-DEF5-63D07815BA90}" name="Kimberly Maldonado" initials="KM" userId="TYoK0NMQVQ0fi7bFdmTAzJVV2ntuz9Fncu6YvRbw88s="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rew Vincent" initials="DV" lastIdx="0" clrIdx="0">
    <p:extLst>
      <p:ext uri="{19B8F6BF-5375-455C-9EA6-DF929625EA0E}">
        <p15:presenceInfo xmlns:p15="http://schemas.microsoft.com/office/powerpoint/2012/main" userId="S-1-5-21-1922958001-1748050809-1695950106-12073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5A70"/>
    <a:srgbClr val="F05A21"/>
    <a:srgbClr val="09213F"/>
    <a:srgbClr val="6F8FC1"/>
    <a:srgbClr val="E6E7ED"/>
    <a:srgbClr val="0C2340"/>
    <a:srgbClr val="DBDEE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65"/>
    <p:restoredTop sz="97670" autoAdjust="0"/>
  </p:normalViewPr>
  <p:slideViewPr>
    <p:cSldViewPr snapToGrid="0">
      <p:cViewPr>
        <p:scale>
          <a:sx n="128" d="100"/>
          <a:sy n="128" d="100"/>
        </p:scale>
        <p:origin x="4520" y="1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C682F3-EDD0-460D-9945-E753B5726574}" type="datetimeFigureOut">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EEDC4A-A76E-4425-BA34-50A835CC0B1F}" type="slidenum">
              <a:rPr lang="en-US" smtClean="0"/>
              <a:t>‹#›</a:t>
            </a:fld>
            <a:endParaRPr lang="en-US"/>
          </a:p>
        </p:txBody>
      </p:sp>
    </p:spTree>
    <p:extLst>
      <p:ext uri="{BB962C8B-B14F-4D97-AF65-F5344CB8AC3E}">
        <p14:creationId xmlns:p14="http://schemas.microsoft.com/office/powerpoint/2010/main" val="4244175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04CF8-1B2C-F4C9-6285-A983E9210C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707703-F7BD-9450-FF2B-30F6B72467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3C5DA-D6DA-5D69-C4C6-597372DD5628}"/>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CB4FB66-AA51-3A1B-3651-0A8E4A12BFD4}"/>
              </a:ext>
            </a:extLst>
          </p:cNvPr>
          <p:cNvSpPr>
            <a:spLocks noGrp="1"/>
          </p:cNvSpPr>
          <p:nvPr>
            <p:ph type="sldNum" sz="quarter" idx="5"/>
          </p:nvPr>
        </p:nvSpPr>
        <p:spPr/>
        <p:txBody>
          <a:bodyPr/>
          <a:lstStyle/>
          <a:p>
            <a:fld id="{3EEEDC4A-A76E-4425-BA34-50A835CC0B1F}" type="slidenum">
              <a:rPr lang="en-US" smtClean="0"/>
              <a:t>1</a:t>
            </a:fld>
            <a:endParaRPr lang="en-US"/>
          </a:p>
        </p:txBody>
      </p:sp>
    </p:spTree>
    <p:extLst>
      <p:ext uri="{BB962C8B-B14F-4D97-AF65-F5344CB8AC3E}">
        <p14:creationId xmlns:p14="http://schemas.microsoft.com/office/powerpoint/2010/main" val="1361056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F4012-3F7A-61E1-1C22-342882688C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2A9EEA-64E7-1E41-EAE7-E89907231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1DDDF-C6D4-EEA3-3B3D-9559E763C2B0}"/>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B3B008D-DD03-9584-FB75-BBC67A876529}"/>
              </a:ext>
            </a:extLst>
          </p:cNvPr>
          <p:cNvSpPr>
            <a:spLocks noGrp="1"/>
          </p:cNvSpPr>
          <p:nvPr>
            <p:ph type="sldNum" sz="quarter" idx="5"/>
          </p:nvPr>
        </p:nvSpPr>
        <p:spPr/>
        <p:txBody>
          <a:bodyPr/>
          <a:lstStyle/>
          <a:p>
            <a:fld id="{3EEEDC4A-A76E-4425-BA34-50A835CC0B1F}" type="slidenum">
              <a:rPr lang="en-US" smtClean="0"/>
              <a:t>10</a:t>
            </a:fld>
            <a:endParaRPr lang="en-US"/>
          </a:p>
        </p:txBody>
      </p:sp>
    </p:spTree>
    <p:extLst>
      <p:ext uri="{BB962C8B-B14F-4D97-AF65-F5344CB8AC3E}">
        <p14:creationId xmlns:p14="http://schemas.microsoft.com/office/powerpoint/2010/main" val="3558688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111D9-F4C1-55EE-286D-4A8CE9B324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8AECEB-3A33-40E2-DE8E-E3A4AC1697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0C6B74-53F9-1C06-EEE3-BF245865983D}"/>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573A738-013F-35DE-A725-0137189F88D1}"/>
              </a:ext>
            </a:extLst>
          </p:cNvPr>
          <p:cNvSpPr>
            <a:spLocks noGrp="1"/>
          </p:cNvSpPr>
          <p:nvPr>
            <p:ph type="sldNum" sz="quarter" idx="5"/>
          </p:nvPr>
        </p:nvSpPr>
        <p:spPr/>
        <p:txBody>
          <a:bodyPr/>
          <a:lstStyle/>
          <a:p>
            <a:fld id="{3EEEDC4A-A76E-4425-BA34-50A835CC0B1F}" type="slidenum">
              <a:rPr lang="en-US" smtClean="0"/>
              <a:t>11</a:t>
            </a:fld>
            <a:endParaRPr lang="en-US"/>
          </a:p>
        </p:txBody>
      </p:sp>
    </p:spTree>
    <p:extLst>
      <p:ext uri="{BB962C8B-B14F-4D97-AF65-F5344CB8AC3E}">
        <p14:creationId xmlns:p14="http://schemas.microsoft.com/office/powerpoint/2010/main" val="1824152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999D0-40DD-14B3-EE09-85A147CE10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E8941E-8715-3D01-AFCD-BB192E2007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5FC5E-BA20-A033-1148-0874D0D65C96}"/>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450B6A7-B6FC-8F27-08D6-14473C327716}"/>
              </a:ext>
            </a:extLst>
          </p:cNvPr>
          <p:cNvSpPr>
            <a:spLocks noGrp="1"/>
          </p:cNvSpPr>
          <p:nvPr>
            <p:ph type="sldNum" sz="quarter" idx="5"/>
          </p:nvPr>
        </p:nvSpPr>
        <p:spPr/>
        <p:txBody>
          <a:bodyPr/>
          <a:lstStyle/>
          <a:p>
            <a:fld id="{3EEEDC4A-A76E-4425-BA34-50A835CC0B1F}" type="slidenum">
              <a:rPr lang="en-US" smtClean="0"/>
              <a:t>12</a:t>
            </a:fld>
            <a:endParaRPr lang="en-US"/>
          </a:p>
        </p:txBody>
      </p:sp>
    </p:spTree>
    <p:extLst>
      <p:ext uri="{BB962C8B-B14F-4D97-AF65-F5344CB8AC3E}">
        <p14:creationId xmlns:p14="http://schemas.microsoft.com/office/powerpoint/2010/main" val="2666540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E2715-4E39-EAA0-E955-824B947621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06B2D4-5754-409A-38AE-E5FC64BE2D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85C4D2-AAB9-8E48-CD2A-6C73BD8E0444}"/>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9C04DFA-6010-0402-4546-22AB3CE2C861}"/>
              </a:ext>
            </a:extLst>
          </p:cNvPr>
          <p:cNvSpPr>
            <a:spLocks noGrp="1"/>
          </p:cNvSpPr>
          <p:nvPr>
            <p:ph type="sldNum" sz="quarter" idx="5"/>
          </p:nvPr>
        </p:nvSpPr>
        <p:spPr/>
        <p:txBody>
          <a:bodyPr/>
          <a:lstStyle/>
          <a:p>
            <a:fld id="{3EEEDC4A-A76E-4425-BA34-50A835CC0B1F}" type="slidenum">
              <a:rPr lang="en-US" smtClean="0"/>
              <a:t>13</a:t>
            </a:fld>
            <a:endParaRPr lang="en-US"/>
          </a:p>
        </p:txBody>
      </p:sp>
    </p:spTree>
    <p:extLst>
      <p:ext uri="{BB962C8B-B14F-4D97-AF65-F5344CB8AC3E}">
        <p14:creationId xmlns:p14="http://schemas.microsoft.com/office/powerpoint/2010/main" val="2305272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DAC1F-1360-CE8E-4C45-3CF89B7F37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691E9E-29CE-4010-5998-FD88B41763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9A804B-E34E-135E-31B9-2BDF822AB6E0}"/>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CA7D266-5DC8-74F5-722A-13FACAC85FFC}"/>
              </a:ext>
            </a:extLst>
          </p:cNvPr>
          <p:cNvSpPr>
            <a:spLocks noGrp="1"/>
          </p:cNvSpPr>
          <p:nvPr>
            <p:ph type="sldNum" sz="quarter" idx="5"/>
          </p:nvPr>
        </p:nvSpPr>
        <p:spPr/>
        <p:txBody>
          <a:bodyPr/>
          <a:lstStyle/>
          <a:p>
            <a:fld id="{3EEEDC4A-A76E-4425-BA34-50A835CC0B1F}" type="slidenum">
              <a:rPr lang="en-US" smtClean="0"/>
              <a:t>14</a:t>
            </a:fld>
            <a:endParaRPr lang="en-US"/>
          </a:p>
        </p:txBody>
      </p:sp>
    </p:spTree>
    <p:extLst>
      <p:ext uri="{BB962C8B-B14F-4D97-AF65-F5344CB8AC3E}">
        <p14:creationId xmlns:p14="http://schemas.microsoft.com/office/powerpoint/2010/main" val="4261823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AD87B-ADCD-EBC0-6781-C4EF9B8EE1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33212A-3D60-E604-D8FD-223925260E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7F4B31-BB80-33A4-1B96-7B3137088229}"/>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9D495C0-1D05-A5C9-BB13-EE1B92E7E2E9}"/>
              </a:ext>
            </a:extLst>
          </p:cNvPr>
          <p:cNvSpPr>
            <a:spLocks noGrp="1"/>
          </p:cNvSpPr>
          <p:nvPr>
            <p:ph type="sldNum" sz="quarter" idx="5"/>
          </p:nvPr>
        </p:nvSpPr>
        <p:spPr/>
        <p:txBody>
          <a:bodyPr/>
          <a:lstStyle/>
          <a:p>
            <a:fld id="{3EEEDC4A-A76E-4425-BA34-50A835CC0B1F}" type="slidenum">
              <a:rPr lang="en-US" smtClean="0"/>
              <a:t>15</a:t>
            </a:fld>
            <a:endParaRPr lang="en-US"/>
          </a:p>
        </p:txBody>
      </p:sp>
    </p:spTree>
    <p:extLst>
      <p:ext uri="{BB962C8B-B14F-4D97-AF65-F5344CB8AC3E}">
        <p14:creationId xmlns:p14="http://schemas.microsoft.com/office/powerpoint/2010/main" val="3306579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2E9D6-3ECE-CAC2-665E-C22FAA3220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970E49-2AD1-2323-F476-2FF43AB5EB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805EC-8CCB-935A-15B2-80A78CD72739}"/>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ABDBA05-C81F-7C1B-6DCD-0877BF01A477}"/>
              </a:ext>
            </a:extLst>
          </p:cNvPr>
          <p:cNvSpPr>
            <a:spLocks noGrp="1"/>
          </p:cNvSpPr>
          <p:nvPr>
            <p:ph type="sldNum" sz="quarter" idx="5"/>
          </p:nvPr>
        </p:nvSpPr>
        <p:spPr/>
        <p:txBody>
          <a:bodyPr/>
          <a:lstStyle/>
          <a:p>
            <a:fld id="{3EEEDC4A-A76E-4425-BA34-50A835CC0B1F}" type="slidenum">
              <a:rPr lang="en-US" smtClean="0"/>
              <a:t>16</a:t>
            </a:fld>
            <a:endParaRPr lang="en-US"/>
          </a:p>
        </p:txBody>
      </p:sp>
    </p:spTree>
    <p:extLst>
      <p:ext uri="{BB962C8B-B14F-4D97-AF65-F5344CB8AC3E}">
        <p14:creationId xmlns:p14="http://schemas.microsoft.com/office/powerpoint/2010/main" val="2839844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5C8CC-9FB9-6E67-CE4B-6064A07DCC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F365E-43E0-0294-192E-9D81329353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8246A4-C927-ACBC-CBA7-4CE7F5917AED}"/>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251DB67-194E-A1F2-22E2-2A02EC4B7243}"/>
              </a:ext>
            </a:extLst>
          </p:cNvPr>
          <p:cNvSpPr>
            <a:spLocks noGrp="1"/>
          </p:cNvSpPr>
          <p:nvPr>
            <p:ph type="sldNum" sz="quarter" idx="5"/>
          </p:nvPr>
        </p:nvSpPr>
        <p:spPr/>
        <p:txBody>
          <a:bodyPr/>
          <a:lstStyle/>
          <a:p>
            <a:fld id="{3EEEDC4A-A76E-4425-BA34-50A835CC0B1F}" type="slidenum">
              <a:rPr lang="en-US" smtClean="0"/>
              <a:t>17</a:t>
            </a:fld>
            <a:endParaRPr lang="en-US"/>
          </a:p>
        </p:txBody>
      </p:sp>
    </p:spTree>
    <p:extLst>
      <p:ext uri="{BB962C8B-B14F-4D97-AF65-F5344CB8AC3E}">
        <p14:creationId xmlns:p14="http://schemas.microsoft.com/office/powerpoint/2010/main" val="1572354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DB421-E9BD-6321-FE50-EA4B8BCB7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5DDBB-6795-B87B-7974-6BF988088C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EC0558-1C3E-F0A6-AA49-EF51BC25906F}"/>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38F809C-CE34-7B5E-C0BD-73892517A35B}"/>
              </a:ext>
            </a:extLst>
          </p:cNvPr>
          <p:cNvSpPr>
            <a:spLocks noGrp="1"/>
          </p:cNvSpPr>
          <p:nvPr>
            <p:ph type="sldNum" sz="quarter" idx="5"/>
          </p:nvPr>
        </p:nvSpPr>
        <p:spPr/>
        <p:txBody>
          <a:bodyPr/>
          <a:lstStyle/>
          <a:p>
            <a:fld id="{3EEEDC4A-A76E-4425-BA34-50A835CC0B1F}" type="slidenum">
              <a:rPr lang="en-US" smtClean="0"/>
              <a:t>18</a:t>
            </a:fld>
            <a:endParaRPr lang="en-US"/>
          </a:p>
        </p:txBody>
      </p:sp>
    </p:spTree>
    <p:extLst>
      <p:ext uri="{BB962C8B-B14F-4D97-AF65-F5344CB8AC3E}">
        <p14:creationId xmlns:p14="http://schemas.microsoft.com/office/powerpoint/2010/main" val="82029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0BEB2-726F-B35D-A33B-D7B11F319C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A6E84-4126-0C89-CD0B-1DEBF78B88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314B84-C5E1-0940-0865-8BE261A91636}"/>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AD0FB3D-0A29-354A-0904-573DC8C1A373}"/>
              </a:ext>
            </a:extLst>
          </p:cNvPr>
          <p:cNvSpPr>
            <a:spLocks noGrp="1"/>
          </p:cNvSpPr>
          <p:nvPr>
            <p:ph type="sldNum" sz="quarter" idx="5"/>
          </p:nvPr>
        </p:nvSpPr>
        <p:spPr/>
        <p:txBody>
          <a:bodyPr/>
          <a:lstStyle/>
          <a:p>
            <a:fld id="{3EEEDC4A-A76E-4425-BA34-50A835CC0B1F}" type="slidenum">
              <a:rPr lang="en-US" smtClean="0"/>
              <a:t>19</a:t>
            </a:fld>
            <a:endParaRPr lang="en-US"/>
          </a:p>
        </p:txBody>
      </p:sp>
    </p:spTree>
    <p:extLst>
      <p:ext uri="{BB962C8B-B14F-4D97-AF65-F5344CB8AC3E}">
        <p14:creationId xmlns:p14="http://schemas.microsoft.com/office/powerpoint/2010/main" val="1036018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73DDD-7619-8ED5-3968-BB99982B0F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02FF0-2DAC-23AE-7F4D-400ABBE643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C24722-BAE1-97E5-7F50-2592B930110E}"/>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A621E6E-CD07-8CEF-B112-560C080375BD}"/>
              </a:ext>
            </a:extLst>
          </p:cNvPr>
          <p:cNvSpPr>
            <a:spLocks noGrp="1"/>
          </p:cNvSpPr>
          <p:nvPr>
            <p:ph type="sldNum" sz="quarter" idx="5"/>
          </p:nvPr>
        </p:nvSpPr>
        <p:spPr/>
        <p:txBody>
          <a:bodyPr/>
          <a:lstStyle/>
          <a:p>
            <a:fld id="{3EEEDC4A-A76E-4425-BA34-50A835CC0B1F}" type="slidenum">
              <a:rPr lang="en-US" smtClean="0"/>
              <a:t>2</a:t>
            </a:fld>
            <a:endParaRPr lang="en-US"/>
          </a:p>
        </p:txBody>
      </p:sp>
    </p:spTree>
    <p:extLst>
      <p:ext uri="{BB962C8B-B14F-4D97-AF65-F5344CB8AC3E}">
        <p14:creationId xmlns:p14="http://schemas.microsoft.com/office/powerpoint/2010/main" val="1495076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D9429-7800-1CD5-7F33-C6590B3FAD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0E03B7-3277-C460-38E3-FB79A8371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0CD1F2-EA68-1109-A009-58F7D7922C6F}"/>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AE68030-95BC-C78C-36E3-E5D7D172E665}"/>
              </a:ext>
            </a:extLst>
          </p:cNvPr>
          <p:cNvSpPr>
            <a:spLocks noGrp="1"/>
          </p:cNvSpPr>
          <p:nvPr>
            <p:ph type="sldNum" sz="quarter" idx="5"/>
          </p:nvPr>
        </p:nvSpPr>
        <p:spPr/>
        <p:txBody>
          <a:bodyPr/>
          <a:lstStyle/>
          <a:p>
            <a:fld id="{3EEEDC4A-A76E-4425-BA34-50A835CC0B1F}" type="slidenum">
              <a:rPr lang="en-US" smtClean="0"/>
              <a:t>20</a:t>
            </a:fld>
            <a:endParaRPr lang="en-US"/>
          </a:p>
        </p:txBody>
      </p:sp>
    </p:spTree>
    <p:extLst>
      <p:ext uri="{BB962C8B-B14F-4D97-AF65-F5344CB8AC3E}">
        <p14:creationId xmlns:p14="http://schemas.microsoft.com/office/powerpoint/2010/main" val="1030085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57DBD-6210-59BF-DFDB-C0A820CB26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83EECE-8F7B-2EB9-D922-7C4005578C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E857A-ADA5-BDDF-B617-DF95CD52E344}"/>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A18EEED-D0C4-9C3E-033C-EE55E0052663}"/>
              </a:ext>
            </a:extLst>
          </p:cNvPr>
          <p:cNvSpPr>
            <a:spLocks noGrp="1"/>
          </p:cNvSpPr>
          <p:nvPr>
            <p:ph type="sldNum" sz="quarter" idx="5"/>
          </p:nvPr>
        </p:nvSpPr>
        <p:spPr/>
        <p:txBody>
          <a:bodyPr/>
          <a:lstStyle/>
          <a:p>
            <a:fld id="{3EEEDC4A-A76E-4425-BA34-50A835CC0B1F}" type="slidenum">
              <a:rPr lang="en-US" smtClean="0"/>
              <a:t>21</a:t>
            </a:fld>
            <a:endParaRPr lang="en-US"/>
          </a:p>
        </p:txBody>
      </p:sp>
    </p:spTree>
    <p:extLst>
      <p:ext uri="{BB962C8B-B14F-4D97-AF65-F5344CB8AC3E}">
        <p14:creationId xmlns:p14="http://schemas.microsoft.com/office/powerpoint/2010/main" val="101823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85599-0547-C027-8017-810B11D325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F5716-C24A-DD8B-B769-FBA19CD14F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433680-4DF1-4C67-9329-032692D47E2C}"/>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D5CC8D7-BACE-8C0F-C85D-3951F00A4673}"/>
              </a:ext>
            </a:extLst>
          </p:cNvPr>
          <p:cNvSpPr>
            <a:spLocks noGrp="1"/>
          </p:cNvSpPr>
          <p:nvPr>
            <p:ph type="sldNum" sz="quarter" idx="5"/>
          </p:nvPr>
        </p:nvSpPr>
        <p:spPr/>
        <p:txBody>
          <a:bodyPr/>
          <a:lstStyle/>
          <a:p>
            <a:fld id="{3EEEDC4A-A76E-4425-BA34-50A835CC0B1F}" type="slidenum">
              <a:rPr lang="en-US" smtClean="0"/>
              <a:t>22</a:t>
            </a:fld>
            <a:endParaRPr lang="en-US"/>
          </a:p>
        </p:txBody>
      </p:sp>
    </p:spTree>
    <p:extLst>
      <p:ext uri="{BB962C8B-B14F-4D97-AF65-F5344CB8AC3E}">
        <p14:creationId xmlns:p14="http://schemas.microsoft.com/office/powerpoint/2010/main" val="2620404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2CC18-7097-1B74-FC85-4DEAD61E0C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26622-5738-9CF0-24E3-929FC226F2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8B9038-A377-163D-6301-B40336281F65}"/>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F16DCA1-26F6-7D98-D2D7-21BFACED886C}"/>
              </a:ext>
            </a:extLst>
          </p:cNvPr>
          <p:cNvSpPr>
            <a:spLocks noGrp="1"/>
          </p:cNvSpPr>
          <p:nvPr>
            <p:ph type="sldNum" sz="quarter" idx="5"/>
          </p:nvPr>
        </p:nvSpPr>
        <p:spPr/>
        <p:txBody>
          <a:bodyPr/>
          <a:lstStyle/>
          <a:p>
            <a:fld id="{3EEEDC4A-A76E-4425-BA34-50A835CC0B1F}" type="slidenum">
              <a:rPr lang="en-US" smtClean="0"/>
              <a:t>23</a:t>
            </a:fld>
            <a:endParaRPr lang="en-US"/>
          </a:p>
        </p:txBody>
      </p:sp>
    </p:spTree>
    <p:extLst>
      <p:ext uri="{BB962C8B-B14F-4D97-AF65-F5344CB8AC3E}">
        <p14:creationId xmlns:p14="http://schemas.microsoft.com/office/powerpoint/2010/main" val="1562470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872D2-B4DB-C43A-41C8-4C83A00C91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8D125E-3407-3954-008A-F344B4DEFE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DD8581-4230-5694-C0DB-0BA35C814C9A}"/>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17242ED-3342-21A2-3347-B1E826C637FC}"/>
              </a:ext>
            </a:extLst>
          </p:cNvPr>
          <p:cNvSpPr>
            <a:spLocks noGrp="1"/>
          </p:cNvSpPr>
          <p:nvPr>
            <p:ph type="sldNum" sz="quarter" idx="5"/>
          </p:nvPr>
        </p:nvSpPr>
        <p:spPr/>
        <p:txBody>
          <a:bodyPr/>
          <a:lstStyle/>
          <a:p>
            <a:fld id="{3EEEDC4A-A76E-4425-BA34-50A835CC0B1F}" type="slidenum">
              <a:rPr lang="en-US" smtClean="0"/>
              <a:t>3</a:t>
            </a:fld>
            <a:endParaRPr lang="en-US"/>
          </a:p>
        </p:txBody>
      </p:sp>
    </p:spTree>
    <p:extLst>
      <p:ext uri="{BB962C8B-B14F-4D97-AF65-F5344CB8AC3E}">
        <p14:creationId xmlns:p14="http://schemas.microsoft.com/office/powerpoint/2010/main" val="3372051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3D7-9745-EB1E-312C-7FBA00CFE9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11086E-A20C-CF13-9C93-CCE3E72D66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A18461-EA1E-26EA-F052-25ED60EA0BC8}"/>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B9D3AFB-A993-9D7F-4FFD-C71672460E9C}"/>
              </a:ext>
            </a:extLst>
          </p:cNvPr>
          <p:cNvSpPr>
            <a:spLocks noGrp="1"/>
          </p:cNvSpPr>
          <p:nvPr>
            <p:ph type="sldNum" sz="quarter" idx="5"/>
          </p:nvPr>
        </p:nvSpPr>
        <p:spPr/>
        <p:txBody>
          <a:bodyPr/>
          <a:lstStyle/>
          <a:p>
            <a:fld id="{3EEEDC4A-A76E-4425-BA34-50A835CC0B1F}" type="slidenum">
              <a:rPr lang="en-US" smtClean="0"/>
              <a:t>4</a:t>
            </a:fld>
            <a:endParaRPr lang="en-US"/>
          </a:p>
        </p:txBody>
      </p:sp>
    </p:spTree>
    <p:extLst>
      <p:ext uri="{BB962C8B-B14F-4D97-AF65-F5344CB8AC3E}">
        <p14:creationId xmlns:p14="http://schemas.microsoft.com/office/powerpoint/2010/main" val="1905879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AC33C-5AB4-FB03-BB0A-90B038B267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2F416F-B2A6-DFD1-AD33-34E09CB3F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97F58F-4837-633F-7DAC-BE0583C507F1}"/>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86E5359-9B17-087C-C515-A78A852AD4DD}"/>
              </a:ext>
            </a:extLst>
          </p:cNvPr>
          <p:cNvSpPr>
            <a:spLocks noGrp="1"/>
          </p:cNvSpPr>
          <p:nvPr>
            <p:ph type="sldNum" sz="quarter" idx="5"/>
          </p:nvPr>
        </p:nvSpPr>
        <p:spPr/>
        <p:txBody>
          <a:bodyPr/>
          <a:lstStyle/>
          <a:p>
            <a:fld id="{3EEEDC4A-A76E-4425-BA34-50A835CC0B1F}" type="slidenum">
              <a:rPr lang="en-US" smtClean="0"/>
              <a:t>5</a:t>
            </a:fld>
            <a:endParaRPr lang="en-US"/>
          </a:p>
        </p:txBody>
      </p:sp>
    </p:spTree>
    <p:extLst>
      <p:ext uri="{BB962C8B-B14F-4D97-AF65-F5344CB8AC3E}">
        <p14:creationId xmlns:p14="http://schemas.microsoft.com/office/powerpoint/2010/main" val="3991987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F69FB-B195-7471-C0CB-A7CFBE35A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DC8AC5-4954-DBB1-CF37-DC4C03A6B7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741BAC-B962-E93A-3DD7-E35B567231F7}"/>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4E83046-1B9B-6C29-3E90-5379145A09EB}"/>
              </a:ext>
            </a:extLst>
          </p:cNvPr>
          <p:cNvSpPr>
            <a:spLocks noGrp="1"/>
          </p:cNvSpPr>
          <p:nvPr>
            <p:ph type="sldNum" sz="quarter" idx="5"/>
          </p:nvPr>
        </p:nvSpPr>
        <p:spPr/>
        <p:txBody>
          <a:bodyPr/>
          <a:lstStyle/>
          <a:p>
            <a:fld id="{3EEEDC4A-A76E-4425-BA34-50A835CC0B1F}" type="slidenum">
              <a:rPr lang="en-US" smtClean="0"/>
              <a:t>6</a:t>
            </a:fld>
            <a:endParaRPr lang="en-US"/>
          </a:p>
        </p:txBody>
      </p:sp>
    </p:spTree>
    <p:extLst>
      <p:ext uri="{BB962C8B-B14F-4D97-AF65-F5344CB8AC3E}">
        <p14:creationId xmlns:p14="http://schemas.microsoft.com/office/powerpoint/2010/main" val="2679398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F3DB3-530F-9303-084D-0890519BC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91BD8A-1092-3BAA-553F-E678C989F7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B9F46-FD52-41C4-C346-CA00557B996F}"/>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C68524C-F692-A43D-A089-C6966996E2F9}"/>
              </a:ext>
            </a:extLst>
          </p:cNvPr>
          <p:cNvSpPr>
            <a:spLocks noGrp="1"/>
          </p:cNvSpPr>
          <p:nvPr>
            <p:ph type="sldNum" sz="quarter" idx="5"/>
          </p:nvPr>
        </p:nvSpPr>
        <p:spPr/>
        <p:txBody>
          <a:bodyPr/>
          <a:lstStyle/>
          <a:p>
            <a:fld id="{3EEEDC4A-A76E-4425-BA34-50A835CC0B1F}" type="slidenum">
              <a:rPr lang="en-US" smtClean="0"/>
              <a:t>7</a:t>
            </a:fld>
            <a:endParaRPr lang="en-US"/>
          </a:p>
        </p:txBody>
      </p:sp>
    </p:spTree>
    <p:extLst>
      <p:ext uri="{BB962C8B-B14F-4D97-AF65-F5344CB8AC3E}">
        <p14:creationId xmlns:p14="http://schemas.microsoft.com/office/powerpoint/2010/main" val="2072537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D77B5-6561-9932-76C4-212E18A39A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1DBCBE-B1D4-2A1C-EB0C-3104FD186D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6DF6C6-0BF1-DA92-2967-4710B629AAD4}"/>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7697BF3-10D1-7BE7-1C81-0C9E7899A08A}"/>
              </a:ext>
            </a:extLst>
          </p:cNvPr>
          <p:cNvSpPr>
            <a:spLocks noGrp="1"/>
          </p:cNvSpPr>
          <p:nvPr>
            <p:ph type="sldNum" sz="quarter" idx="5"/>
          </p:nvPr>
        </p:nvSpPr>
        <p:spPr/>
        <p:txBody>
          <a:bodyPr/>
          <a:lstStyle/>
          <a:p>
            <a:fld id="{3EEEDC4A-A76E-4425-BA34-50A835CC0B1F}" type="slidenum">
              <a:rPr lang="en-US" smtClean="0"/>
              <a:t>8</a:t>
            </a:fld>
            <a:endParaRPr lang="en-US"/>
          </a:p>
        </p:txBody>
      </p:sp>
    </p:spTree>
    <p:extLst>
      <p:ext uri="{BB962C8B-B14F-4D97-AF65-F5344CB8AC3E}">
        <p14:creationId xmlns:p14="http://schemas.microsoft.com/office/powerpoint/2010/main" val="2256903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914E2-12DC-3510-BB70-701EC3DE28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4E6D80-A2A1-04BB-19E1-220EE02365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15CD89-9D32-1D6B-7898-ED94F5724492}"/>
              </a:ext>
            </a:extLst>
          </p:cNvPr>
          <p:cNvSpPr>
            <a:spLocks noGrp="1"/>
          </p:cNvSpPr>
          <p:nvPr>
            <p:ph type="body" idx="1"/>
          </p:nvPr>
        </p:nvSpPr>
        <p:spPr/>
        <p:txBody>
          <a:bodyPr/>
          <a:lstStyle/>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28BB759-382B-2CCE-7F42-7E3F00BF0EF7}"/>
              </a:ext>
            </a:extLst>
          </p:cNvPr>
          <p:cNvSpPr>
            <a:spLocks noGrp="1"/>
          </p:cNvSpPr>
          <p:nvPr>
            <p:ph type="sldNum" sz="quarter" idx="5"/>
          </p:nvPr>
        </p:nvSpPr>
        <p:spPr/>
        <p:txBody>
          <a:bodyPr/>
          <a:lstStyle/>
          <a:p>
            <a:fld id="{3EEEDC4A-A76E-4425-BA34-50A835CC0B1F}" type="slidenum">
              <a:rPr lang="en-US" smtClean="0"/>
              <a:t>9</a:t>
            </a:fld>
            <a:endParaRPr lang="en-US"/>
          </a:p>
        </p:txBody>
      </p:sp>
    </p:spTree>
    <p:extLst>
      <p:ext uri="{BB962C8B-B14F-4D97-AF65-F5344CB8AC3E}">
        <p14:creationId xmlns:p14="http://schemas.microsoft.com/office/powerpoint/2010/main" val="7108382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BF2C1-8001-B542-83C6-5EFEEEDAF18D}"/>
              </a:ext>
            </a:extLst>
          </p:cNvPr>
          <p:cNvPicPr>
            <a:picLocks noChangeAspect="1"/>
          </p:cNvPicPr>
          <p:nvPr userDrawn="1"/>
        </p:nvPicPr>
        <p:blipFill>
          <a:blip r:embed="rId2"/>
          <a:srcRect/>
          <a:stretch/>
        </p:blipFill>
        <p:spPr>
          <a:xfrm>
            <a:off x="1351894" y="2101860"/>
            <a:ext cx="3713193" cy="1327140"/>
          </a:xfrm>
          <a:prstGeom prst="rect">
            <a:avLst/>
          </a:prstGeom>
        </p:spPr>
      </p:pic>
      <p:cxnSp>
        <p:nvCxnSpPr>
          <p:cNvPr id="5" name="Straight Connector 4">
            <a:extLst>
              <a:ext uri="{FF2B5EF4-FFF2-40B4-BE49-F238E27FC236}">
                <a16:creationId xmlns:a16="http://schemas.microsoft.com/office/drawing/2014/main" id="{FC7026FE-7778-5244-A1E3-93D4968B8C89}"/>
              </a:ext>
            </a:extLst>
          </p:cNvPr>
          <p:cNvCxnSpPr>
            <a:cxnSpLocks/>
          </p:cNvCxnSpPr>
          <p:nvPr userDrawn="1"/>
        </p:nvCxnSpPr>
        <p:spPr>
          <a:xfrm flipH="1">
            <a:off x="1430402" y="3583417"/>
            <a:ext cx="3634685" cy="0"/>
          </a:xfrm>
          <a:prstGeom prst="line">
            <a:avLst/>
          </a:prstGeom>
          <a:ln w="25400">
            <a:solidFill>
              <a:srgbClr val="F15A2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6064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ov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B58FF1-A691-3540-8265-6F3C2E88C55B}"/>
              </a:ext>
            </a:extLst>
          </p:cNvPr>
          <p:cNvPicPr>
            <a:picLocks noChangeAspect="1"/>
          </p:cNvPicPr>
          <p:nvPr userDrawn="1"/>
        </p:nvPicPr>
        <p:blipFill>
          <a:blip r:embed="rId2"/>
          <a:srcRect/>
          <a:stretch/>
        </p:blipFill>
        <p:spPr>
          <a:xfrm>
            <a:off x="1682232" y="2524984"/>
            <a:ext cx="2210826" cy="2210826"/>
          </a:xfrm>
          <a:prstGeom prst="rect">
            <a:avLst/>
          </a:prstGeom>
        </p:spPr>
      </p:pic>
      <p:cxnSp>
        <p:nvCxnSpPr>
          <p:cNvPr id="7" name="Straight Connector 6">
            <a:extLst>
              <a:ext uri="{FF2B5EF4-FFF2-40B4-BE49-F238E27FC236}">
                <a16:creationId xmlns:a16="http://schemas.microsoft.com/office/drawing/2014/main" id="{8C37B429-BAA6-534F-9145-3EB261AC982A}"/>
              </a:ext>
            </a:extLst>
          </p:cNvPr>
          <p:cNvCxnSpPr>
            <a:cxnSpLocks/>
          </p:cNvCxnSpPr>
          <p:nvPr userDrawn="1"/>
        </p:nvCxnSpPr>
        <p:spPr>
          <a:xfrm flipH="1" flipV="1">
            <a:off x="4213691" y="2627013"/>
            <a:ext cx="7552" cy="2006768"/>
          </a:xfrm>
          <a:prstGeom prst="line">
            <a:avLst/>
          </a:prstGeom>
          <a:ln w="25400">
            <a:solidFill>
              <a:srgbClr val="F15A22"/>
            </a:solidFill>
          </a:ln>
        </p:spPr>
        <p:style>
          <a:lnRef idx="2">
            <a:schemeClr val="accent1"/>
          </a:lnRef>
          <a:fillRef idx="0">
            <a:schemeClr val="accent1"/>
          </a:fillRef>
          <a:effectRef idx="1">
            <a:schemeClr val="accent1"/>
          </a:effectRef>
          <a:fontRef idx="minor">
            <a:schemeClr val="tx1"/>
          </a:fontRef>
        </p:style>
      </p:cxnSp>
      <p:sp>
        <p:nvSpPr>
          <p:cNvPr id="3" name="Text Placeholder 2">
            <a:extLst>
              <a:ext uri="{FF2B5EF4-FFF2-40B4-BE49-F238E27FC236}">
                <a16:creationId xmlns:a16="http://schemas.microsoft.com/office/drawing/2014/main" id="{31EF3E01-62DE-4F4B-9A51-F87C65311FA5}"/>
              </a:ext>
            </a:extLst>
          </p:cNvPr>
          <p:cNvSpPr>
            <a:spLocks noGrp="1"/>
          </p:cNvSpPr>
          <p:nvPr>
            <p:ph type="body" sz="quarter" idx="10" hasCustomPrompt="1"/>
          </p:nvPr>
        </p:nvSpPr>
        <p:spPr>
          <a:xfrm>
            <a:off x="4686300" y="2898344"/>
            <a:ext cx="3951288" cy="389153"/>
          </a:xfrm>
          <a:prstGeom prst="rect">
            <a:avLst/>
          </a:prstGeom>
        </p:spPr>
        <p:txBody>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 Here</a:t>
            </a:r>
          </a:p>
        </p:txBody>
      </p:sp>
      <p:sp>
        <p:nvSpPr>
          <p:cNvPr id="8" name="Text Placeholder 2">
            <a:extLst>
              <a:ext uri="{FF2B5EF4-FFF2-40B4-BE49-F238E27FC236}">
                <a16:creationId xmlns:a16="http://schemas.microsoft.com/office/drawing/2014/main" id="{2A67AAFE-9534-4DB4-B53F-2837E319054C}"/>
              </a:ext>
            </a:extLst>
          </p:cNvPr>
          <p:cNvSpPr>
            <a:spLocks noGrp="1"/>
          </p:cNvSpPr>
          <p:nvPr>
            <p:ph type="body" sz="quarter" idx="11" hasCustomPrompt="1"/>
          </p:nvPr>
        </p:nvSpPr>
        <p:spPr>
          <a:xfrm>
            <a:off x="4686300" y="3486150"/>
            <a:ext cx="3951288" cy="389153"/>
          </a:xfrm>
          <a:prstGeom prst="rect">
            <a:avLst/>
          </a:prstGeom>
        </p:spPr>
        <p:txBody>
          <a:bodyPr/>
          <a:lstStyle>
            <a:lvl1pPr marL="0" indent="0">
              <a:buNone/>
              <a:defRPr sz="2000" b="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Here</a:t>
            </a:r>
          </a:p>
        </p:txBody>
      </p:sp>
      <p:sp>
        <p:nvSpPr>
          <p:cNvPr id="9" name="Text Placeholder 2">
            <a:extLst>
              <a:ext uri="{FF2B5EF4-FFF2-40B4-BE49-F238E27FC236}">
                <a16:creationId xmlns:a16="http://schemas.microsoft.com/office/drawing/2014/main" id="{173E7979-7E8C-45FA-BA07-E20EEAA72369}"/>
              </a:ext>
            </a:extLst>
          </p:cNvPr>
          <p:cNvSpPr>
            <a:spLocks noGrp="1"/>
          </p:cNvSpPr>
          <p:nvPr>
            <p:ph type="body" sz="quarter" idx="12" hasCustomPrompt="1"/>
          </p:nvPr>
        </p:nvSpPr>
        <p:spPr>
          <a:xfrm>
            <a:off x="4686300" y="3883456"/>
            <a:ext cx="3951288" cy="389153"/>
          </a:xfrm>
          <a:prstGeom prst="rect">
            <a:avLst/>
          </a:prstGeom>
        </p:spPr>
        <p:txBody>
          <a:bodyPr/>
          <a:lstStyle>
            <a:lvl1pPr marL="0" indent="0">
              <a:buNone/>
              <a:defRPr sz="2000" b="0" i="0">
                <a:solidFill>
                  <a:srgbClr val="F05A2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Email.Address@utsa.edu</a:t>
            </a:r>
          </a:p>
        </p:txBody>
      </p:sp>
    </p:spTree>
    <p:extLst>
      <p:ext uri="{BB962C8B-B14F-4D97-AF65-F5344CB8AC3E}">
        <p14:creationId xmlns:p14="http://schemas.microsoft.com/office/powerpoint/2010/main" val="2199636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ver">
    <p:bg>
      <p:bgPr>
        <a:solidFill>
          <a:srgbClr val="0C234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AEE80C-064F-9F43-97D7-3D9304366B0D}"/>
              </a:ext>
            </a:extLst>
          </p:cNvPr>
          <p:cNvSpPr txBox="1"/>
          <p:nvPr userDrawn="1"/>
        </p:nvSpPr>
        <p:spPr>
          <a:xfrm>
            <a:off x="4709855" y="3184121"/>
            <a:ext cx="4800416" cy="892552"/>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One UTSA Circle</a:t>
            </a:r>
          </a:p>
          <a:p>
            <a:r>
              <a:rPr lang="en-US" sz="1400" dirty="0">
                <a:solidFill>
                  <a:schemeClr val="bg1"/>
                </a:solidFill>
                <a:latin typeface="Arial" panose="020B0604020202020204" pitchFamily="34" charset="0"/>
                <a:cs typeface="Arial" panose="020B0604020202020204" pitchFamily="34" charset="0"/>
              </a:rPr>
              <a:t>San Antonio, TX, 78249</a:t>
            </a:r>
          </a:p>
          <a:p>
            <a:r>
              <a:rPr lang="en-US" sz="2400" b="1" dirty="0">
                <a:solidFill>
                  <a:srgbClr val="F26000"/>
                </a:solidFill>
                <a:latin typeface="Arial" panose="020B0604020202020204" pitchFamily="34" charset="0"/>
                <a:cs typeface="Arial" panose="020B0604020202020204" pitchFamily="34" charset="0"/>
              </a:rPr>
              <a:t>utsa.edu</a:t>
            </a:r>
          </a:p>
        </p:txBody>
      </p:sp>
      <p:pic>
        <p:nvPicPr>
          <p:cNvPr id="6" name="Picture 5">
            <a:extLst>
              <a:ext uri="{FF2B5EF4-FFF2-40B4-BE49-F238E27FC236}">
                <a16:creationId xmlns:a16="http://schemas.microsoft.com/office/drawing/2014/main" id="{2AB58FF1-A691-3540-8265-6F3C2E88C55B}"/>
              </a:ext>
            </a:extLst>
          </p:cNvPr>
          <p:cNvPicPr>
            <a:picLocks noChangeAspect="1"/>
          </p:cNvPicPr>
          <p:nvPr userDrawn="1"/>
        </p:nvPicPr>
        <p:blipFill>
          <a:blip r:embed="rId2"/>
          <a:srcRect/>
          <a:stretch/>
        </p:blipFill>
        <p:spPr>
          <a:xfrm>
            <a:off x="1682232" y="2524984"/>
            <a:ext cx="2210826" cy="2210826"/>
          </a:xfrm>
          <a:prstGeom prst="rect">
            <a:avLst/>
          </a:prstGeom>
        </p:spPr>
      </p:pic>
      <p:cxnSp>
        <p:nvCxnSpPr>
          <p:cNvPr id="7" name="Straight Connector 6">
            <a:extLst>
              <a:ext uri="{FF2B5EF4-FFF2-40B4-BE49-F238E27FC236}">
                <a16:creationId xmlns:a16="http://schemas.microsoft.com/office/drawing/2014/main" id="{8C37B429-BAA6-534F-9145-3EB261AC982A}"/>
              </a:ext>
            </a:extLst>
          </p:cNvPr>
          <p:cNvCxnSpPr>
            <a:cxnSpLocks/>
          </p:cNvCxnSpPr>
          <p:nvPr userDrawn="1"/>
        </p:nvCxnSpPr>
        <p:spPr>
          <a:xfrm flipH="1" flipV="1">
            <a:off x="4213691" y="2627013"/>
            <a:ext cx="7552" cy="2006768"/>
          </a:xfrm>
          <a:prstGeom prst="line">
            <a:avLst/>
          </a:prstGeom>
          <a:ln w="25400">
            <a:solidFill>
              <a:srgbClr val="F15A2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6911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p:bg>
      <p:bgPr>
        <a:solidFill>
          <a:srgbClr val="0C234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BF2C1-8001-B542-83C6-5EFEEEDAF18D}"/>
              </a:ext>
            </a:extLst>
          </p:cNvPr>
          <p:cNvPicPr>
            <a:picLocks noChangeAspect="1"/>
          </p:cNvPicPr>
          <p:nvPr userDrawn="1"/>
        </p:nvPicPr>
        <p:blipFill>
          <a:blip r:embed="rId2"/>
          <a:srcRect/>
          <a:stretch/>
        </p:blipFill>
        <p:spPr>
          <a:xfrm>
            <a:off x="1351894" y="2101860"/>
            <a:ext cx="3713193" cy="1327140"/>
          </a:xfrm>
          <a:prstGeom prst="rect">
            <a:avLst/>
          </a:prstGeom>
        </p:spPr>
      </p:pic>
      <p:cxnSp>
        <p:nvCxnSpPr>
          <p:cNvPr id="5" name="Straight Connector 4">
            <a:extLst>
              <a:ext uri="{FF2B5EF4-FFF2-40B4-BE49-F238E27FC236}">
                <a16:creationId xmlns:a16="http://schemas.microsoft.com/office/drawing/2014/main" id="{FC7026FE-7778-5244-A1E3-93D4968B8C89}"/>
              </a:ext>
            </a:extLst>
          </p:cNvPr>
          <p:cNvCxnSpPr>
            <a:cxnSpLocks/>
          </p:cNvCxnSpPr>
          <p:nvPr userDrawn="1"/>
        </p:nvCxnSpPr>
        <p:spPr>
          <a:xfrm flipH="1">
            <a:off x="1430402" y="3583417"/>
            <a:ext cx="3634685" cy="0"/>
          </a:xfrm>
          <a:prstGeom prst="line">
            <a:avLst/>
          </a:prstGeom>
          <a:ln w="25400">
            <a:solidFill>
              <a:srgbClr val="F15A2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7522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e Arrow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208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94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 Arrow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195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range 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210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ey Arrow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387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ey 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889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AEE80C-064F-9F43-97D7-3D9304366B0D}"/>
              </a:ext>
            </a:extLst>
          </p:cNvPr>
          <p:cNvSpPr txBox="1"/>
          <p:nvPr userDrawn="1"/>
        </p:nvSpPr>
        <p:spPr>
          <a:xfrm>
            <a:off x="4709855" y="3184121"/>
            <a:ext cx="4800416" cy="892552"/>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One UTSA Circle</a:t>
            </a:r>
          </a:p>
          <a:p>
            <a:r>
              <a:rPr lang="en-US" sz="1400" dirty="0">
                <a:solidFill>
                  <a:schemeClr val="bg1"/>
                </a:solidFill>
                <a:latin typeface="Arial" panose="020B0604020202020204" pitchFamily="34" charset="0"/>
                <a:cs typeface="Arial" panose="020B0604020202020204" pitchFamily="34" charset="0"/>
              </a:rPr>
              <a:t>San Antonio, TX, 78249</a:t>
            </a:r>
          </a:p>
          <a:p>
            <a:r>
              <a:rPr lang="en-US" sz="2400" b="1" dirty="0">
                <a:solidFill>
                  <a:srgbClr val="F26000"/>
                </a:solidFill>
                <a:latin typeface="Arial" panose="020B0604020202020204" pitchFamily="34" charset="0"/>
                <a:cs typeface="Arial" panose="020B0604020202020204" pitchFamily="34" charset="0"/>
              </a:rPr>
              <a:t>utsa.edu</a:t>
            </a:r>
          </a:p>
        </p:txBody>
      </p:sp>
      <p:pic>
        <p:nvPicPr>
          <p:cNvPr id="6" name="Picture 5">
            <a:extLst>
              <a:ext uri="{FF2B5EF4-FFF2-40B4-BE49-F238E27FC236}">
                <a16:creationId xmlns:a16="http://schemas.microsoft.com/office/drawing/2014/main" id="{2AB58FF1-A691-3540-8265-6F3C2E88C55B}"/>
              </a:ext>
            </a:extLst>
          </p:cNvPr>
          <p:cNvPicPr>
            <a:picLocks noChangeAspect="1"/>
          </p:cNvPicPr>
          <p:nvPr userDrawn="1"/>
        </p:nvPicPr>
        <p:blipFill>
          <a:blip r:embed="rId2"/>
          <a:srcRect/>
          <a:stretch/>
        </p:blipFill>
        <p:spPr>
          <a:xfrm>
            <a:off x="1682232" y="2524984"/>
            <a:ext cx="2210826" cy="2210826"/>
          </a:xfrm>
          <a:prstGeom prst="rect">
            <a:avLst/>
          </a:prstGeom>
        </p:spPr>
      </p:pic>
      <p:cxnSp>
        <p:nvCxnSpPr>
          <p:cNvPr id="7" name="Straight Connector 6">
            <a:extLst>
              <a:ext uri="{FF2B5EF4-FFF2-40B4-BE49-F238E27FC236}">
                <a16:creationId xmlns:a16="http://schemas.microsoft.com/office/drawing/2014/main" id="{8C37B429-BAA6-534F-9145-3EB261AC982A}"/>
              </a:ext>
            </a:extLst>
          </p:cNvPr>
          <p:cNvCxnSpPr>
            <a:cxnSpLocks/>
          </p:cNvCxnSpPr>
          <p:nvPr userDrawn="1"/>
        </p:nvCxnSpPr>
        <p:spPr>
          <a:xfrm flipH="1" flipV="1">
            <a:off x="4213691" y="2627013"/>
            <a:ext cx="7552" cy="2006768"/>
          </a:xfrm>
          <a:prstGeom prst="line">
            <a:avLst/>
          </a:prstGeom>
          <a:ln w="25400">
            <a:solidFill>
              <a:srgbClr val="F15A2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7434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972852"/>
      </p:ext>
    </p:extLst>
  </p:cSld>
  <p:clrMap bg1="lt1" tx1="dk1" bg2="lt2" tx2="dk2" accent1="accent1" accent2="accent2" accent3="accent3" accent4="accent4" accent5="accent5" accent6="accent6" hlink="hlink" folHlink="folHlink"/>
  <p:sldLayoutIdLst>
    <p:sldLayoutId id="2147483652" r:id="rId1"/>
    <p:sldLayoutId id="2147483660" r:id="rId2"/>
    <p:sldLayoutId id="2147483653" r:id="rId3"/>
    <p:sldLayoutId id="2147483654" r:id="rId4"/>
    <p:sldLayoutId id="2147483655" r:id="rId5"/>
    <p:sldLayoutId id="2147483656" r:id="rId6"/>
    <p:sldLayoutId id="2147483657" r:id="rId7"/>
    <p:sldLayoutId id="2147483658" r:id="rId8"/>
    <p:sldLayoutId id="2147483659"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aclanthology.org/2020.vardial-1.27.pdf"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hyperlink" Target="https://aclanthology.org/2020.vardial-1.19.pdf"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html/2303.07865v3"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hyperlink" Target="https://ceur-ws.org/Vol-3683/paper2.pdf"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hyperlink" Target="https://aclanthology.org/2024.lrec-main.85.pdf"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5.emf"/><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7.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3.e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isminoula.github.io/files/geoNN.pdf"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F93BB-D383-E5DD-540C-79EBC75745D9}"/>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64C4BA5A-D414-27FC-1802-3EEF96782997}"/>
              </a:ext>
            </a:extLst>
          </p:cNvPr>
          <p:cNvSpPr txBox="1"/>
          <p:nvPr/>
        </p:nvSpPr>
        <p:spPr>
          <a:xfrm>
            <a:off x="688763" y="245765"/>
            <a:ext cx="3833614" cy="707886"/>
          </a:xfrm>
          <a:prstGeom prst="rect">
            <a:avLst/>
          </a:prstGeom>
          <a:noFill/>
        </p:spPr>
        <p:txBody>
          <a:bodyPr wrap="none" rtlCol="0">
            <a:spAutoFit/>
          </a:bodyPr>
          <a:lstStyle/>
          <a:p>
            <a:r>
              <a:rPr lang="en-US" sz="4000" dirty="0">
                <a:solidFill>
                  <a:srgbClr val="0B2340"/>
                </a:solidFill>
                <a:latin typeface="Arial" panose="020B0604020202020204" pitchFamily="34" charset="0"/>
                <a:cs typeface="Arial" panose="020B0604020202020204" pitchFamily="34" charset="0"/>
              </a:rPr>
              <a:t>Project Timeline</a:t>
            </a:r>
          </a:p>
        </p:txBody>
      </p:sp>
      <p:sp>
        <p:nvSpPr>
          <p:cNvPr id="4" name="Rectangle 14">
            <a:extLst>
              <a:ext uri="{FF2B5EF4-FFF2-40B4-BE49-F238E27FC236}">
                <a16:creationId xmlns:a16="http://schemas.microsoft.com/office/drawing/2014/main" id="{9EC1FCB6-84A1-7F3A-80A2-A221BCB77FAF}"/>
              </a:ext>
            </a:extLst>
          </p:cNvPr>
          <p:cNvSpPr/>
          <p:nvPr/>
        </p:nvSpPr>
        <p:spPr>
          <a:xfrm>
            <a:off x="2070198" y="902313"/>
            <a:ext cx="1172346" cy="484924"/>
          </a:xfrm>
          <a:prstGeom prst="rect">
            <a:avLst/>
          </a:prstGeom>
          <a:solidFill>
            <a:srgbClr val="0921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Arial Black" panose="020B0A04020102020204" pitchFamily="34" charset="0"/>
              </a:rPr>
              <a:t>W41</a:t>
            </a:r>
            <a:r>
              <a:rPr lang="en-US" sz="1600" b="1" dirty="0">
                <a:latin typeface="Arial Black" panose="020B0A04020102020204" pitchFamily="34" charset="0"/>
              </a:rPr>
              <a:t> </a:t>
            </a:r>
          </a:p>
        </p:txBody>
      </p:sp>
      <p:sp>
        <p:nvSpPr>
          <p:cNvPr id="5" name="Rectangle 14">
            <a:extLst>
              <a:ext uri="{FF2B5EF4-FFF2-40B4-BE49-F238E27FC236}">
                <a16:creationId xmlns:a16="http://schemas.microsoft.com/office/drawing/2014/main" id="{7F31F7CA-FDA3-1A2A-033D-91ED8E8D0DD0}"/>
              </a:ext>
            </a:extLst>
          </p:cNvPr>
          <p:cNvSpPr/>
          <p:nvPr/>
        </p:nvSpPr>
        <p:spPr>
          <a:xfrm>
            <a:off x="3333359" y="902313"/>
            <a:ext cx="1172346" cy="484924"/>
          </a:xfrm>
          <a:prstGeom prst="rect">
            <a:avLst/>
          </a:prstGeom>
          <a:solidFill>
            <a:srgbClr val="0921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Arial Black" panose="020B0A04020102020204" pitchFamily="34" charset="0"/>
              </a:rPr>
              <a:t>W42</a:t>
            </a:r>
            <a:r>
              <a:rPr lang="en-US" sz="1600" b="1" dirty="0">
                <a:latin typeface="Arial Black" panose="020B0A04020102020204" pitchFamily="34" charset="0"/>
              </a:rPr>
              <a:t> </a:t>
            </a:r>
          </a:p>
        </p:txBody>
      </p:sp>
      <p:sp>
        <p:nvSpPr>
          <p:cNvPr id="6" name="Rectangle 14">
            <a:extLst>
              <a:ext uri="{FF2B5EF4-FFF2-40B4-BE49-F238E27FC236}">
                <a16:creationId xmlns:a16="http://schemas.microsoft.com/office/drawing/2014/main" id="{AD035756-1EDB-A615-AADF-9BAD7C1383B5}"/>
              </a:ext>
            </a:extLst>
          </p:cNvPr>
          <p:cNvSpPr/>
          <p:nvPr/>
        </p:nvSpPr>
        <p:spPr>
          <a:xfrm>
            <a:off x="4596520" y="902313"/>
            <a:ext cx="1172346" cy="484924"/>
          </a:xfrm>
          <a:prstGeom prst="rect">
            <a:avLst/>
          </a:prstGeom>
          <a:solidFill>
            <a:srgbClr val="0921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Arial Black" panose="020B0A04020102020204" pitchFamily="34" charset="0"/>
              </a:rPr>
              <a:t>W43</a:t>
            </a:r>
            <a:r>
              <a:rPr lang="en-US" sz="1600" b="1" dirty="0">
                <a:latin typeface="Arial Black" panose="020B0A04020102020204" pitchFamily="34" charset="0"/>
              </a:rPr>
              <a:t> </a:t>
            </a:r>
          </a:p>
        </p:txBody>
      </p:sp>
      <p:sp>
        <p:nvSpPr>
          <p:cNvPr id="7" name="Rectangle 14">
            <a:extLst>
              <a:ext uri="{FF2B5EF4-FFF2-40B4-BE49-F238E27FC236}">
                <a16:creationId xmlns:a16="http://schemas.microsoft.com/office/drawing/2014/main" id="{96DE7D00-EB63-2075-9949-DB0375420848}"/>
              </a:ext>
            </a:extLst>
          </p:cNvPr>
          <p:cNvSpPr/>
          <p:nvPr/>
        </p:nvSpPr>
        <p:spPr>
          <a:xfrm>
            <a:off x="5859681" y="902313"/>
            <a:ext cx="1172346" cy="484924"/>
          </a:xfrm>
          <a:prstGeom prst="rect">
            <a:avLst/>
          </a:prstGeom>
          <a:solidFill>
            <a:srgbClr val="0921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Arial Black" panose="020B0A04020102020204" pitchFamily="34" charset="0"/>
              </a:rPr>
              <a:t>W44</a:t>
            </a:r>
            <a:r>
              <a:rPr lang="en-US" sz="1600" b="1" dirty="0">
                <a:latin typeface="Arial Black" panose="020B0A04020102020204" pitchFamily="34" charset="0"/>
              </a:rPr>
              <a:t> </a:t>
            </a:r>
          </a:p>
        </p:txBody>
      </p:sp>
      <p:sp>
        <p:nvSpPr>
          <p:cNvPr id="8" name="Rectangle 14">
            <a:extLst>
              <a:ext uri="{FF2B5EF4-FFF2-40B4-BE49-F238E27FC236}">
                <a16:creationId xmlns:a16="http://schemas.microsoft.com/office/drawing/2014/main" id="{325E3DD2-6B2F-F6B9-7CA9-BC43FC32E601}"/>
              </a:ext>
            </a:extLst>
          </p:cNvPr>
          <p:cNvSpPr/>
          <p:nvPr/>
        </p:nvSpPr>
        <p:spPr>
          <a:xfrm>
            <a:off x="7122842" y="902313"/>
            <a:ext cx="1172346" cy="484924"/>
          </a:xfrm>
          <a:prstGeom prst="rect">
            <a:avLst/>
          </a:prstGeom>
          <a:solidFill>
            <a:srgbClr val="0921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Arial Black" panose="020B0A04020102020204" pitchFamily="34" charset="0"/>
              </a:rPr>
              <a:t>W45</a:t>
            </a:r>
            <a:r>
              <a:rPr lang="en-US" sz="1600" b="1" dirty="0">
                <a:latin typeface="Arial Black" panose="020B0A04020102020204" pitchFamily="34" charset="0"/>
              </a:rPr>
              <a:t> </a:t>
            </a:r>
          </a:p>
        </p:txBody>
      </p:sp>
      <p:sp>
        <p:nvSpPr>
          <p:cNvPr id="16" name="Rectangle 14">
            <a:extLst>
              <a:ext uri="{FF2B5EF4-FFF2-40B4-BE49-F238E27FC236}">
                <a16:creationId xmlns:a16="http://schemas.microsoft.com/office/drawing/2014/main" id="{882D0B5B-8BBC-804E-0226-90E0132E5D23}"/>
              </a:ext>
            </a:extLst>
          </p:cNvPr>
          <p:cNvSpPr/>
          <p:nvPr/>
        </p:nvSpPr>
        <p:spPr>
          <a:xfrm>
            <a:off x="8386003" y="902313"/>
            <a:ext cx="1172346" cy="484924"/>
          </a:xfrm>
          <a:prstGeom prst="rect">
            <a:avLst/>
          </a:prstGeom>
          <a:solidFill>
            <a:srgbClr val="0921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Arial Black" panose="020B0A04020102020204" pitchFamily="34" charset="0"/>
              </a:rPr>
              <a:t>W46</a:t>
            </a:r>
            <a:r>
              <a:rPr lang="en-US" sz="1600" b="1" dirty="0">
                <a:latin typeface="Arial Black" panose="020B0A04020102020204" pitchFamily="34" charset="0"/>
              </a:rPr>
              <a:t> </a:t>
            </a:r>
          </a:p>
        </p:txBody>
      </p:sp>
      <p:sp>
        <p:nvSpPr>
          <p:cNvPr id="17" name="Rectangle 14">
            <a:extLst>
              <a:ext uri="{FF2B5EF4-FFF2-40B4-BE49-F238E27FC236}">
                <a16:creationId xmlns:a16="http://schemas.microsoft.com/office/drawing/2014/main" id="{5E460FD7-60C4-1DE4-76D3-3B608E0B54ED}"/>
              </a:ext>
            </a:extLst>
          </p:cNvPr>
          <p:cNvSpPr/>
          <p:nvPr/>
        </p:nvSpPr>
        <p:spPr>
          <a:xfrm>
            <a:off x="9649164" y="902313"/>
            <a:ext cx="1172346" cy="484924"/>
          </a:xfrm>
          <a:prstGeom prst="rect">
            <a:avLst/>
          </a:prstGeom>
          <a:solidFill>
            <a:srgbClr val="0921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Arial Black" panose="020B0A04020102020204" pitchFamily="34" charset="0"/>
              </a:rPr>
              <a:t>W47</a:t>
            </a:r>
            <a:r>
              <a:rPr lang="en-US" sz="1600" b="1" dirty="0">
                <a:latin typeface="Arial Black" panose="020B0A04020102020204" pitchFamily="34" charset="0"/>
              </a:rPr>
              <a:t> </a:t>
            </a:r>
          </a:p>
        </p:txBody>
      </p:sp>
      <p:sp>
        <p:nvSpPr>
          <p:cNvPr id="18" name="Rectangle 14">
            <a:extLst>
              <a:ext uri="{FF2B5EF4-FFF2-40B4-BE49-F238E27FC236}">
                <a16:creationId xmlns:a16="http://schemas.microsoft.com/office/drawing/2014/main" id="{9A8D2F3C-D938-2497-6C01-C0CBFA6B6F66}"/>
              </a:ext>
            </a:extLst>
          </p:cNvPr>
          <p:cNvSpPr/>
          <p:nvPr/>
        </p:nvSpPr>
        <p:spPr>
          <a:xfrm>
            <a:off x="10912325" y="902313"/>
            <a:ext cx="1172346" cy="484924"/>
          </a:xfrm>
          <a:prstGeom prst="rect">
            <a:avLst/>
          </a:prstGeom>
          <a:solidFill>
            <a:srgbClr val="0921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Arial Black" panose="020B0A04020102020204" pitchFamily="34" charset="0"/>
              </a:rPr>
              <a:t>W48</a:t>
            </a:r>
            <a:r>
              <a:rPr lang="en-US" sz="1600" b="1" dirty="0">
                <a:latin typeface="Arial Black" panose="020B0A04020102020204" pitchFamily="34" charset="0"/>
              </a:rPr>
              <a:t> </a:t>
            </a:r>
          </a:p>
        </p:txBody>
      </p:sp>
      <p:sp>
        <p:nvSpPr>
          <p:cNvPr id="21" name="직사각형 20">
            <a:extLst>
              <a:ext uri="{FF2B5EF4-FFF2-40B4-BE49-F238E27FC236}">
                <a16:creationId xmlns:a16="http://schemas.microsoft.com/office/drawing/2014/main" id="{9F27F203-ECEE-1E21-4EDD-7CCACB36D491}"/>
              </a:ext>
            </a:extLst>
          </p:cNvPr>
          <p:cNvSpPr/>
          <p:nvPr/>
        </p:nvSpPr>
        <p:spPr>
          <a:xfrm>
            <a:off x="115526" y="1421372"/>
            <a:ext cx="1339313" cy="552318"/>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t>Review</a:t>
            </a:r>
          </a:p>
          <a:p>
            <a:pPr algn="ctr"/>
            <a:r>
              <a:rPr kumimoji="1" lang="en-US" altLang="ko-KR" sz="900" b="1" dirty="0"/>
              <a:t>Previous Research</a:t>
            </a:r>
            <a:endParaRPr kumimoji="1" lang="ko-KR" altLang="en-US" sz="900" b="1" dirty="0"/>
          </a:p>
        </p:txBody>
      </p:sp>
      <p:sp>
        <p:nvSpPr>
          <p:cNvPr id="23" name="직사각형 22">
            <a:extLst>
              <a:ext uri="{FF2B5EF4-FFF2-40B4-BE49-F238E27FC236}">
                <a16:creationId xmlns:a16="http://schemas.microsoft.com/office/drawing/2014/main" id="{2D4D7A68-D268-66F9-D925-F614CFFCF634}"/>
              </a:ext>
            </a:extLst>
          </p:cNvPr>
          <p:cNvSpPr/>
          <p:nvPr/>
        </p:nvSpPr>
        <p:spPr>
          <a:xfrm>
            <a:off x="115525" y="2008502"/>
            <a:ext cx="1339312" cy="565512"/>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err="1"/>
              <a:t>Processe</a:t>
            </a:r>
            <a:r>
              <a:rPr kumimoji="1" lang="en-US" altLang="ko-KR" sz="900" b="1" dirty="0"/>
              <a:t> &amp; Analysis</a:t>
            </a:r>
          </a:p>
          <a:p>
            <a:pPr algn="ctr"/>
            <a:r>
              <a:rPr kumimoji="1" lang="en-US" altLang="ko-KR" sz="900" b="1" dirty="0"/>
              <a:t>DB</a:t>
            </a:r>
            <a:endParaRPr kumimoji="1" lang="ko-KR" altLang="en-US" sz="900" b="1" dirty="0"/>
          </a:p>
        </p:txBody>
      </p:sp>
      <p:sp>
        <p:nvSpPr>
          <p:cNvPr id="24" name="직사각형 23">
            <a:extLst>
              <a:ext uri="{FF2B5EF4-FFF2-40B4-BE49-F238E27FC236}">
                <a16:creationId xmlns:a16="http://schemas.microsoft.com/office/drawing/2014/main" id="{B254A778-6069-9D69-6DD8-1D64B0F07D0C}"/>
              </a:ext>
            </a:extLst>
          </p:cNvPr>
          <p:cNvSpPr/>
          <p:nvPr/>
        </p:nvSpPr>
        <p:spPr>
          <a:xfrm>
            <a:off x="115525" y="2608826"/>
            <a:ext cx="1339302" cy="56551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800" b="1" dirty="0"/>
              <a:t>Design Init Model</a:t>
            </a:r>
            <a:r>
              <a:rPr kumimoji="1" lang="ko-KR" altLang="en-US" sz="800" b="1" dirty="0"/>
              <a:t> </a:t>
            </a:r>
            <a:endParaRPr kumimoji="1" lang="en-US" altLang="ko-KR" sz="800" b="1" dirty="0"/>
          </a:p>
          <a:p>
            <a:pPr algn="ctr"/>
            <a:r>
              <a:rPr kumimoji="1" lang="en-US" altLang="ko-KR" sz="800" b="1" dirty="0"/>
              <a:t>&amp;</a:t>
            </a:r>
            <a:r>
              <a:rPr kumimoji="1" lang="ko-KR" altLang="en-US" sz="800" b="1" dirty="0"/>
              <a:t> </a:t>
            </a:r>
            <a:r>
              <a:rPr kumimoji="1" lang="en-US" altLang="ko-KR" sz="800" b="1" dirty="0"/>
              <a:t>Coding for Training</a:t>
            </a:r>
            <a:endParaRPr kumimoji="1" lang="ko-KR" altLang="en-US" sz="800" b="1" dirty="0"/>
          </a:p>
        </p:txBody>
      </p:sp>
      <p:sp>
        <p:nvSpPr>
          <p:cNvPr id="25" name="직사각형 24">
            <a:extLst>
              <a:ext uri="{FF2B5EF4-FFF2-40B4-BE49-F238E27FC236}">
                <a16:creationId xmlns:a16="http://schemas.microsoft.com/office/drawing/2014/main" id="{6D19C224-DC35-4BBB-CD5F-518471DCD829}"/>
              </a:ext>
            </a:extLst>
          </p:cNvPr>
          <p:cNvSpPr/>
          <p:nvPr/>
        </p:nvSpPr>
        <p:spPr>
          <a:xfrm>
            <a:off x="115515" y="3209150"/>
            <a:ext cx="1339312" cy="56551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000" b="1" dirty="0"/>
              <a:t>Refinement &amp; Preprocessing </a:t>
            </a:r>
            <a:endParaRPr kumimoji="1" lang="ko-KR" altLang="en-US" sz="1000" b="1" dirty="0"/>
          </a:p>
        </p:txBody>
      </p:sp>
      <p:sp>
        <p:nvSpPr>
          <p:cNvPr id="27" name="직사각형 26">
            <a:extLst>
              <a:ext uri="{FF2B5EF4-FFF2-40B4-BE49-F238E27FC236}">
                <a16:creationId xmlns:a16="http://schemas.microsoft.com/office/drawing/2014/main" id="{DBF84951-141C-818E-8601-642E1E3D79ED}"/>
              </a:ext>
            </a:extLst>
          </p:cNvPr>
          <p:cNvSpPr/>
          <p:nvPr/>
        </p:nvSpPr>
        <p:spPr>
          <a:xfrm>
            <a:off x="115515" y="4409798"/>
            <a:ext cx="1339312" cy="56551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100" b="1" dirty="0"/>
              <a:t>Analysis</a:t>
            </a:r>
          </a:p>
          <a:p>
            <a:pPr algn="ctr"/>
            <a:r>
              <a:rPr kumimoji="1" lang="en-US" altLang="ko-KR" sz="1100" b="1" dirty="0"/>
              <a:t>Init Model Result</a:t>
            </a:r>
          </a:p>
        </p:txBody>
      </p:sp>
      <p:sp>
        <p:nvSpPr>
          <p:cNvPr id="28" name="Arrow: Down 1">
            <a:extLst>
              <a:ext uri="{FF2B5EF4-FFF2-40B4-BE49-F238E27FC236}">
                <a16:creationId xmlns:a16="http://schemas.microsoft.com/office/drawing/2014/main" id="{3358AFF9-AE0B-99D8-25DE-F903DE2A56CF}"/>
              </a:ext>
            </a:extLst>
          </p:cNvPr>
          <p:cNvSpPr/>
          <p:nvPr/>
        </p:nvSpPr>
        <p:spPr>
          <a:xfrm rot="16200000">
            <a:off x="2452060" y="1105864"/>
            <a:ext cx="427289" cy="1153682"/>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1">
            <a:extLst>
              <a:ext uri="{FF2B5EF4-FFF2-40B4-BE49-F238E27FC236}">
                <a16:creationId xmlns:a16="http://schemas.microsoft.com/office/drawing/2014/main" id="{997CE147-631E-9B6B-3F09-61CB9ACAE68E}"/>
              </a:ext>
            </a:extLst>
          </p:cNvPr>
          <p:cNvSpPr/>
          <p:nvPr/>
        </p:nvSpPr>
        <p:spPr>
          <a:xfrm rot="16200000">
            <a:off x="2452063" y="1653982"/>
            <a:ext cx="427289" cy="1153682"/>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1">
            <a:extLst>
              <a:ext uri="{FF2B5EF4-FFF2-40B4-BE49-F238E27FC236}">
                <a16:creationId xmlns:a16="http://schemas.microsoft.com/office/drawing/2014/main" id="{63AA83B7-9BF7-6EA5-5040-1820FDC6B2F2}"/>
              </a:ext>
            </a:extLst>
          </p:cNvPr>
          <p:cNvSpPr/>
          <p:nvPr/>
        </p:nvSpPr>
        <p:spPr>
          <a:xfrm rot="16200000">
            <a:off x="4337470" y="1553988"/>
            <a:ext cx="427289" cy="2435508"/>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1">
            <a:extLst>
              <a:ext uri="{FF2B5EF4-FFF2-40B4-BE49-F238E27FC236}">
                <a16:creationId xmlns:a16="http://schemas.microsoft.com/office/drawing/2014/main" id="{B71EA9F9-873B-D9C3-A132-26BCB664B605}"/>
              </a:ext>
            </a:extLst>
          </p:cNvPr>
          <p:cNvSpPr/>
          <p:nvPr/>
        </p:nvSpPr>
        <p:spPr>
          <a:xfrm rot="16200000">
            <a:off x="4337470" y="2099546"/>
            <a:ext cx="427289" cy="2435508"/>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8F2E84B-C1EF-7E94-53E6-2B70E3F52E31}"/>
              </a:ext>
            </a:extLst>
          </p:cNvPr>
          <p:cNvSpPr txBox="1"/>
          <p:nvPr/>
        </p:nvSpPr>
        <p:spPr>
          <a:xfrm>
            <a:off x="2207207" y="1167455"/>
            <a:ext cx="1013528" cy="230832"/>
          </a:xfrm>
          <a:prstGeom prst="rect">
            <a:avLst/>
          </a:prstGeom>
          <a:noFill/>
        </p:spPr>
        <p:txBody>
          <a:bodyPr wrap="square">
            <a:spAutoFit/>
          </a:bodyPr>
          <a:lstStyle/>
          <a:p>
            <a:r>
              <a:rPr lang="en-US" altLang="ko-KR" sz="900" b="1" dirty="0">
                <a:solidFill>
                  <a:schemeClr val="bg1"/>
                </a:solidFill>
                <a:latin typeface="Arial Black" panose="020B0A04020102020204" pitchFamily="34" charset="0"/>
              </a:rPr>
              <a:t>(oct 13~19)</a:t>
            </a:r>
            <a:endParaRPr lang="ko-KR" altLang="en-US" sz="900" dirty="0">
              <a:solidFill>
                <a:schemeClr val="bg1"/>
              </a:solidFill>
            </a:endParaRPr>
          </a:p>
        </p:txBody>
      </p:sp>
      <p:sp>
        <p:nvSpPr>
          <p:cNvPr id="34" name="TextBox 33">
            <a:extLst>
              <a:ext uri="{FF2B5EF4-FFF2-40B4-BE49-F238E27FC236}">
                <a16:creationId xmlns:a16="http://schemas.microsoft.com/office/drawing/2014/main" id="{27041BAD-F5DD-D20C-B0E3-A62F3E96FD30}"/>
              </a:ext>
            </a:extLst>
          </p:cNvPr>
          <p:cNvSpPr txBox="1"/>
          <p:nvPr/>
        </p:nvSpPr>
        <p:spPr>
          <a:xfrm>
            <a:off x="3470368" y="1167455"/>
            <a:ext cx="1013528" cy="230832"/>
          </a:xfrm>
          <a:prstGeom prst="rect">
            <a:avLst/>
          </a:prstGeom>
          <a:noFill/>
        </p:spPr>
        <p:txBody>
          <a:bodyPr wrap="square">
            <a:spAutoFit/>
          </a:bodyPr>
          <a:lstStyle/>
          <a:p>
            <a:r>
              <a:rPr lang="en-US" altLang="ko-KR" sz="900" b="1" dirty="0">
                <a:solidFill>
                  <a:schemeClr val="bg1"/>
                </a:solidFill>
                <a:latin typeface="Arial Black" panose="020B0A04020102020204" pitchFamily="34" charset="0"/>
              </a:rPr>
              <a:t>(oct 20~26)</a:t>
            </a:r>
            <a:endParaRPr lang="ko-KR" altLang="en-US" sz="900" dirty="0">
              <a:solidFill>
                <a:schemeClr val="bg1"/>
              </a:solidFill>
            </a:endParaRPr>
          </a:p>
        </p:txBody>
      </p:sp>
      <p:sp>
        <p:nvSpPr>
          <p:cNvPr id="35" name="TextBox 34">
            <a:extLst>
              <a:ext uri="{FF2B5EF4-FFF2-40B4-BE49-F238E27FC236}">
                <a16:creationId xmlns:a16="http://schemas.microsoft.com/office/drawing/2014/main" id="{504893AD-0567-DDE1-9998-F6183888332D}"/>
              </a:ext>
            </a:extLst>
          </p:cNvPr>
          <p:cNvSpPr txBox="1"/>
          <p:nvPr/>
        </p:nvSpPr>
        <p:spPr>
          <a:xfrm>
            <a:off x="4613898" y="1167455"/>
            <a:ext cx="1358192" cy="230832"/>
          </a:xfrm>
          <a:prstGeom prst="rect">
            <a:avLst/>
          </a:prstGeom>
          <a:noFill/>
        </p:spPr>
        <p:txBody>
          <a:bodyPr wrap="square">
            <a:spAutoFit/>
          </a:bodyPr>
          <a:lstStyle/>
          <a:p>
            <a:r>
              <a:rPr lang="en-US" altLang="ko-KR" sz="900" b="1" dirty="0">
                <a:solidFill>
                  <a:schemeClr val="bg1"/>
                </a:solidFill>
                <a:latin typeface="Arial Black" panose="020B0A04020102020204" pitchFamily="34" charset="0"/>
              </a:rPr>
              <a:t>(oct 27~Nov 2)</a:t>
            </a:r>
            <a:endParaRPr lang="ko-KR" altLang="en-US" sz="900" dirty="0">
              <a:solidFill>
                <a:schemeClr val="bg1"/>
              </a:solidFill>
            </a:endParaRPr>
          </a:p>
        </p:txBody>
      </p:sp>
      <p:sp>
        <p:nvSpPr>
          <p:cNvPr id="36" name="TextBox 35">
            <a:extLst>
              <a:ext uri="{FF2B5EF4-FFF2-40B4-BE49-F238E27FC236}">
                <a16:creationId xmlns:a16="http://schemas.microsoft.com/office/drawing/2014/main" id="{46B05A85-6451-2CAB-AA48-186FD98B81A8}"/>
              </a:ext>
            </a:extLst>
          </p:cNvPr>
          <p:cNvSpPr txBox="1"/>
          <p:nvPr/>
        </p:nvSpPr>
        <p:spPr>
          <a:xfrm>
            <a:off x="5766758" y="1167455"/>
            <a:ext cx="1358192" cy="230832"/>
          </a:xfrm>
          <a:prstGeom prst="rect">
            <a:avLst/>
          </a:prstGeom>
          <a:noFill/>
        </p:spPr>
        <p:txBody>
          <a:bodyPr wrap="square">
            <a:spAutoFit/>
          </a:bodyPr>
          <a:lstStyle/>
          <a:p>
            <a:pPr algn="ctr"/>
            <a:r>
              <a:rPr lang="en-US" altLang="ko-KR" sz="900" b="1" dirty="0">
                <a:solidFill>
                  <a:schemeClr val="bg1"/>
                </a:solidFill>
                <a:latin typeface="Arial Black" panose="020B0A04020102020204" pitchFamily="34" charset="0"/>
              </a:rPr>
              <a:t>(Nov 3~9)</a:t>
            </a:r>
            <a:endParaRPr lang="ko-KR" altLang="en-US" sz="900" dirty="0">
              <a:solidFill>
                <a:schemeClr val="bg1"/>
              </a:solidFill>
            </a:endParaRPr>
          </a:p>
        </p:txBody>
      </p:sp>
      <p:sp>
        <p:nvSpPr>
          <p:cNvPr id="37" name="TextBox 36">
            <a:extLst>
              <a:ext uri="{FF2B5EF4-FFF2-40B4-BE49-F238E27FC236}">
                <a16:creationId xmlns:a16="http://schemas.microsoft.com/office/drawing/2014/main" id="{9849432F-4B89-6D5D-0B05-B3C4A65BE55E}"/>
              </a:ext>
            </a:extLst>
          </p:cNvPr>
          <p:cNvSpPr txBox="1"/>
          <p:nvPr/>
        </p:nvSpPr>
        <p:spPr>
          <a:xfrm>
            <a:off x="7027811" y="1167455"/>
            <a:ext cx="1358192" cy="230832"/>
          </a:xfrm>
          <a:prstGeom prst="rect">
            <a:avLst/>
          </a:prstGeom>
          <a:noFill/>
        </p:spPr>
        <p:txBody>
          <a:bodyPr wrap="square">
            <a:spAutoFit/>
          </a:bodyPr>
          <a:lstStyle/>
          <a:p>
            <a:pPr algn="ctr"/>
            <a:r>
              <a:rPr lang="en-US" altLang="ko-KR" sz="900" b="1" dirty="0">
                <a:solidFill>
                  <a:schemeClr val="bg1"/>
                </a:solidFill>
                <a:latin typeface="Arial Black" panose="020B0A04020102020204" pitchFamily="34" charset="0"/>
              </a:rPr>
              <a:t>(Nov 10~16)</a:t>
            </a:r>
            <a:endParaRPr lang="ko-KR" altLang="en-US" sz="900" dirty="0">
              <a:solidFill>
                <a:schemeClr val="bg1"/>
              </a:solidFill>
            </a:endParaRPr>
          </a:p>
        </p:txBody>
      </p:sp>
      <p:sp>
        <p:nvSpPr>
          <p:cNvPr id="38" name="TextBox 37">
            <a:extLst>
              <a:ext uri="{FF2B5EF4-FFF2-40B4-BE49-F238E27FC236}">
                <a16:creationId xmlns:a16="http://schemas.microsoft.com/office/drawing/2014/main" id="{447D27C0-D338-B6BD-EDC4-FE31D96FCD2E}"/>
              </a:ext>
            </a:extLst>
          </p:cNvPr>
          <p:cNvSpPr txBox="1"/>
          <p:nvPr/>
        </p:nvSpPr>
        <p:spPr>
          <a:xfrm>
            <a:off x="8290972" y="1167455"/>
            <a:ext cx="1358192" cy="230832"/>
          </a:xfrm>
          <a:prstGeom prst="rect">
            <a:avLst/>
          </a:prstGeom>
          <a:noFill/>
        </p:spPr>
        <p:txBody>
          <a:bodyPr wrap="square">
            <a:spAutoFit/>
          </a:bodyPr>
          <a:lstStyle/>
          <a:p>
            <a:pPr algn="ctr"/>
            <a:r>
              <a:rPr lang="en-US" altLang="ko-KR" sz="900" b="1" dirty="0">
                <a:solidFill>
                  <a:schemeClr val="bg1"/>
                </a:solidFill>
                <a:latin typeface="Arial Black" panose="020B0A04020102020204" pitchFamily="34" charset="0"/>
              </a:rPr>
              <a:t>(Nov 17~23)</a:t>
            </a:r>
            <a:endParaRPr lang="ko-KR" altLang="en-US" sz="900" dirty="0">
              <a:solidFill>
                <a:schemeClr val="bg1"/>
              </a:solidFill>
            </a:endParaRPr>
          </a:p>
        </p:txBody>
      </p:sp>
      <p:sp>
        <p:nvSpPr>
          <p:cNvPr id="39" name="TextBox 38">
            <a:extLst>
              <a:ext uri="{FF2B5EF4-FFF2-40B4-BE49-F238E27FC236}">
                <a16:creationId xmlns:a16="http://schemas.microsoft.com/office/drawing/2014/main" id="{63170D8F-F312-C9B3-1C8C-A1F601C108ED}"/>
              </a:ext>
            </a:extLst>
          </p:cNvPr>
          <p:cNvSpPr txBox="1"/>
          <p:nvPr/>
        </p:nvSpPr>
        <p:spPr>
          <a:xfrm>
            <a:off x="9558349" y="1167455"/>
            <a:ext cx="1358192" cy="230832"/>
          </a:xfrm>
          <a:prstGeom prst="rect">
            <a:avLst/>
          </a:prstGeom>
          <a:noFill/>
        </p:spPr>
        <p:txBody>
          <a:bodyPr wrap="square">
            <a:spAutoFit/>
          </a:bodyPr>
          <a:lstStyle/>
          <a:p>
            <a:pPr algn="ctr"/>
            <a:r>
              <a:rPr lang="en-US" altLang="ko-KR" sz="900" b="1" dirty="0">
                <a:solidFill>
                  <a:schemeClr val="bg1"/>
                </a:solidFill>
                <a:latin typeface="Arial Black" panose="020B0A04020102020204" pitchFamily="34" charset="0"/>
              </a:rPr>
              <a:t>(Nov 24~30)</a:t>
            </a:r>
            <a:endParaRPr lang="ko-KR" altLang="en-US" sz="900" dirty="0">
              <a:solidFill>
                <a:schemeClr val="bg1"/>
              </a:solidFill>
            </a:endParaRPr>
          </a:p>
        </p:txBody>
      </p:sp>
      <p:sp>
        <p:nvSpPr>
          <p:cNvPr id="40" name="TextBox 39">
            <a:extLst>
              <a:ext uri="{FF2B5EF4-FFF2-40B4-BE49-F238E27FC236}">
                <a16:creationId xmlns:a16="http://schemas.microsoft.com/office/drawing/2014/main" id="{C17F7FB7-8804-4CB4-D0DB-741DD017F64F}"/>
              </a:ext>
            </a:extLst>
          </p:cNvPr>
          <p:cNvSpPr txBox="1"/>
          <p:nvPr/>
        </p:nvSpPr>
        <p:spPr>
          <a:xfrm>
            <a:off x="10819402" y="1190539"/>
            <a:ext cx="1358192" cy="230832"/>
          </a:xfrm>
          <a:prstGeom prst="rect">
            <a:avLst/>
          </a:prstGeom>
          <a:noFill/>
        </p:spPr>
        <p:txBody>
          <a:bodyPr wrap="square">
            <a:spAutoFit/>
          </a:bodyPr>
          <a:lstStyle/>
          <a:p>
            <a:pPr algn="ctr"/>
            <a:r>
              <a:rPr lang="en-US" altLang="ko-KR" sz="900" b="1" dirty="0">
                <a:solidFill>
                  <a:schemeClr val="bg1"/>
                </a:solidFill>
                <a:latin typeface="Arial Black" panose="020B0A04020102020204" pitchFamily="34" charset="0"/>
              </a:rPr>
              <a:t>(Dec 1~5)</a:t>
            </a:r>
            <a:endParaRPr lang="ko-KR" altLang="en-US" sz="900" dirty="0">
              <a:solidFill>
                <a:schemeClr val="bg1"/>
              </a:solidFill>
            </a:endParaRPr>
          </a:p>
        </p:txBody>
      </p:sp>
      <p:cxnSp>
        <p:nvCxnSpPr>
          <p:cNvPr id="42" name="직선 연결선[R] 41">
            <a:extLst>
              <a:ext uri="{FF2B5EF4-FFF2-40B4-BE49-F238E27FC236}">
                <a16:creationId xmlns:a16="http://schemas.microsoft.com/office/drawing/2014/main" id="{D0683E3C-EB72-5F5B-6E6A-D415FAA107DB}"/>
              </a:ext>
            </a:extLst>
          </p:cNvPr>
          <p:cNvCxnSpPr>
            <a:cxnSpLocks/>
          </p:cNvCxnSpPr>
          <p:nvPr/>
        </p:nvCxnSpPr>
        <p:spPr>
          <a:xfrm>
            <a:off x="7047058" y="1405745"/>
            <a:ext cx="1" cy="4661226"/>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3" name="직선 연결선[R] 42">
            <a:extLst>
              <a:ext uri="{FF2B5EF4-FFF2-40B4-BE49-F238E27FC236}">
                <a16:creationId xmlns:a16="http://schemas.microsoft.com/office/drawing/2014/main" id="{1F4957EA-A607-D106-9186-6D6223620801}"/>
              </a:ext>
            </a:extLst>
          </p:cNvPr>
          <p:cNvCxnSpPr>
            <a:cxnSpLocks/>
          </p:cNvCxnSpPr>
          <p:nvPr/>
        </p:nvCxnSpPr>
        <p:spPr>
          <a:xfrm>
            <a:off x="10289794" y="1421371"/>
            <a:ext cx="0" cy="464560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765F2721-78A1-F46C-415D-C2448FF8ECBF}"/>
              </a:ext>
            </a:extLst>
          </p:cNvPr>
          <p:cNvSpPr/>
          <p:nvPr/>
        </p:nvSpPr>
        <p:spPr>
          <a:xfrm>
            <a:off x="115515" y="5010122"/>
            <a:ext cx="1339312" cy="56551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100" b="1" dirty="0"/>
              <a:t>Opti. Model Accuracy</a:t>
            </a:r>
            <a:endParaRPr kumimoji="1" lang="ko-KR" altLang="en-US" sz="1100" b="1" dirty="0"/>
          </a:p>
        </p:txBody>
      </p:sp>
      <p:sp>
        <p:nvSpPr>
          <p:cNvPr id="45" name="Arrow: Down 1">
            <a:extLst>
              <a:ext uri="{FF2B5EF4-FFF2-40B4-BE49-F238E27FC236}">
                <a16:creationId xmlns:a16="http://schemas.microsoft.com/office/drawing/2014/main" id="{40AF7ED0-5B54-7927-C6B4-12B8506894D6}"/>
              </a:ext>
            </a:extLst>
          </p:cNvPr>
          <p:cNvSpPr/>
          <p:nvPr/>
        </p:nvSpPr>
        <p:spPr>
          <a:xfrm rot="16200000">
            <a:off x="6227995" y="4059128"/>
            <a:ext cx="427289" cy="1172347"/>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Down 1">
            <a:extLst>
              <a:ext uri="{FF2B5EF4-FFF2-40B4-BE49-F238E27FC236}">
                <a16:creationId xmlns:a16="http://schemas.microsoft.com/office/drawing/2014/main" id="{B1A404F7-B511-8723-0BD8-7FAF784C660B}"/>
              </a:ext>
            </a:extLst>
          </p:cNvPr>
          <p:cNvSpPr/>
          <p:nvPr/>
        </p:nvSpPr>
        <p:spPr>
          <a:xfrm rot="16200000">
            <a:off x="7410372" y="4616606"/>
            <a:ext cx="427289" cy="115391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직사각형 46">
            <a:extLst>
              <a:ext uri="{FF2B5EF4-FFF2-40B4-BE49-F238E27FC236}">
                <a16:creationId xmlns:a16="http://schemas.microsoft.com/office/drawing/2014/main" id="{87913359-8B4C-3911-C411-54D55FF9D35B}"/>
              </a:ext>
            </a:extLst>
          </p:cNvPr>
          <p:cNvSpPr/>
          <p:nvPr/>
        </p:nvSpPr>
        <p:spPr>
          <a:xfrm>
            <a:off x="115515" y="5610445"/>
            <a:ext cx="1339312" cy="56551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100" b="1" dirty="0"/>
              <a:t>Final Report</a:t>
            </a:r>
            <a:endParaRPr kumimoji="1" lang="ko-KR" altLang="en-US" sz="1100" b="1" dirty="0"/>
          </a:p>
        </p:txBody>
      </p:sp>
      <p:sp>
        <p:nvSpPr>
          <p:cNvPr id="48" name="Arrow: Down 1">
            <a:extLst>
              <a:ext uri="{FF2B5EF4-FFF2-40B4-BE49-F238E27FC236}">
                <a16:creationId xmlns:a16="http://schemas.microsoft.com/office/drawing/2014/main" id="{AFEF0DEF-FC31-8DF7-7136-1191040E6468}"/>
              </a:ext>
            </a:extLst>
          </p:cNvPr>
          <p:cNvSpPr/>
          <p:nvPr/>
        </p:nvSpPr>
        <p:spPr>
          <a:xfrm rot="16200000">
            <a:off x="10973582" y="4839780"/>
            <a:ext cx="427289" cy="1794873"/>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Down 1">
            <a:extLst>
              <a:ext uri="{FF2B5EF4-FFF2-40B4-BE49-F238E27FC236}">
                <a16:creationId xmlns:a16="http://schemas.microsoft.com/office/drawing/2014/main" id="{87F00398-E87F-526B-F1C0-F2A1B1568EB7}"/>
              </a:ext>
            </a:extLst>
          </p:cNvPr>
          <p:cNvSpPr/>
          <p:nvPr/>
        </p:nvSpPr>
        <p:spPr>
          <a:xfrm rot="16200000">
            <a:off x="9076736" y="4194153"/>
            <a:ext cx="427289" cy="1998823"/>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직사각형 49">
            <a:extLst>
              <a:ext uri="{FF2B5EF4-FFF2-40B4-BE49-F238E27FC236}">
                <a16:creationId xmlns:a16="http://schemas.microsoft.com/office/drawing/2014/main" id="{84ACD9A4-5C2E-DA35-2342-4E6187952B3D}"/>
              </a:ext>
            </a:extLst>
          </p:cNvPr>
          <p:cNvSpPr/>
          <p:nvPr/>
        </p:nvSpPr>
        <p:spPr>
          <a:xfrm>
            <a:off x="6712083" y="6137652"/>
            <a:ext cx="669950" cy="259200"/>
          </a:xfrm>
          <a:prstGeom prst="rect">
            <a:avLst/>
          </a:prstGeom>
          <a:solidFill>
            <a:srgbClr val="0921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rial Black" panose="020B0A04020102020204" pitchFamily="34" charset="0"/>
              </a:rPr>
              <a:t>1st</a:t>
            </a:r>
          </a:p>
          <a:p>
            <a:pPr algn="ctr"/>
            <a:r>
              <a:rPr lang="en-US" altLang="ko-KR" sz="800" b="1" dirty="0">
                <a:latin typeface="Arial Black" panose="020B0A04020102020204" pitchFamily="34" charset="0"/>
              </a:rPr>
              <a:t>Report</a:t>
            </a:r>
            <a:endParaRPr lang="ko-KR" altLang="en-US" sz="800" b="1" dirty="0">
              <a:latin typeface="Arial Black" panose="020B0A04020102020204" pitchFamily="34" charset="0"/>
            </a:endParaRPr>
          </a:p>
        </p:txBody>
      </p:sp>
      <p:sp>
        <p:nvSpPr>
          <p:cNvPr id="51" name="직사각형 50">
            <a:extLst>
              <a:ext uri="{FF2B5EF4-FFF2-40B4-BE49-F238E27FC236}">
                <a16:creationId xmlns:a16="http://schemas.microsoft.com/office/drawing/2014/main" id="{F98AEE0F-F58C-DB24-BDE5-8FF7F9F0BFA5}"/>
              </a:ext>
            </a:extLst>
          </p:cNvPr>
          <p:cNvSpPr/>
          <p:nvPr/>
        </p:nvSpPr>
        <p:spPr>
          <a:xfrm>
            <a:off x="9954815" y="6137652"/>
            <a:ext cx="669950" cy="259200"/>
          </a:xfrm>
          <a:prstGeom prst="rect">
            <a:avLst/>
          </a:prstGeom>
          <a:solidFill>
            <a:srgbClr val="0921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rial Black" panose="020B0A04020102020204" pitchFamily="34" charset="0"/>
              </a:rPr>
              <a:t>Final</a:t>
            </a:r>
          </a:p>
          <a:p>
            <a:pPr algn="ctr"/>
            <a:r>
              <a:rPr lang="en-US" altLang="ko-KR" sz="800" b="1" dirty="0">
                <a:latin typeface="Arial Black" panose="020B0A04020102020204" pitchFamily="34" charset="0"/>
              </a:rPr>
              <a:t>Model</a:t>
            </a:r>
            <a:endParaRPr lang="ko-KR" altLang="en-US" sz="800" b="1" dirty="0">
              <a:latin typeface="Arial Black" panose="020B0A04020102020204" pitchFamily="34" charset="0"/>
            </a:endParaRPr>
          </a:p>
        </p:txBody>
      </p:sp>
      <p:sp>
        <p:nvSpPr>
          <p:cNvPr id="52" name="모서리가 둥근 직사각형 51">
            <a:extLst>
              <a:ext uri="{FF2B5EF4-FFF2-40B4-BE49-F238E27FC236}">
                <a16:creationId xmlns:a16="http://schemas.microsoft.com/office/drawing/2014/main" id="{F0F36548-0F0C-139B-CDAB-2AF49E7605D3}"/>
              </a:ext>
            </a:extLst>
          </p:cNvPr>
          <p:cNvSpPr/>
          <p:nvPr/>
        </p:nvSpPr>
        <p:spPr>
          <a:xfrm>
            <a:off x="1492851" y="1610518"/>
            <a:ext cx="558000" cy="15840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ko-KR" sz="700" dirty="0" err="1"/>
              <a:t>Dinisha</a:t>
            </a:r>
            <a:endParaRPr kumimoji="1" lang="ko-KR" altLang="en-US" sz="700" dirty="0"/>
          </a:p>
        </p:txBody>
      </p:sp>
      <p:sp>
        <p:nvSpPr>
          <p:cNvPr id="53" name="모서리가 둥근 직사각형 52">
            <a:extLst>
              <a:ext uri="{FF2B5EF4-FFF2-40B4-BE49-F238E27FC236}">
                <a16:creationId xmlns:a16="http://schemas.microsoft.com/office/drawing/2014/main" id="{6D802C16-B6DD-6A94-D976-F2D295383180}"/>
              </a:ext>
            </a:extLst>
          </p:cNvPr>
          <p:cNvSpPr/>
          <p:nvPr/>
        </p:nvSpPr>
        <p:spPr>
          <a:xfrm>
            <a:off x="1492851" y="1405745"/>
            <a:ext cx="558000" cy="15840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ko-KR" sz="700" dirty="0" err="1"/>
              <a:t>Devansh</a:t>
            </a:r>
            <a:endParaRPr kumimoji="1" lang="ko-KR" altLang="en-US" sz="700" dirty="0"/>
          </a:p>
        </p:txBody>
      </p:sp>
      <p:sp>
        <p:nvSpPr>
          <p:cNvPr id="54" name="모서리가 둥근 직사각형 53">
            <a:extLst>
              <a:ext uri="{FF2B5EF4-FFF2-40B4-BE49-F238E27FC236}">
                <a16:creationId xmlns:a16="http://schemas.microsoft.com/office/drawing/2014/main" id="{D7FBD39E-E94F-D0BD-9933-4A246BF7D95A}"/>
              </a:ext>
            </a:extLst>
          </p:cNvPr>
          <p:cNvSpPr/>
          <p:nvPr/>
        </p:nvSpPr>
        <p:spPr>
          <a:xfrm>
            <a:off x="1492851" y="1815290"/>
            <a:ext cx="558000" cy="15840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ko-KR" sz="700" dirty="0"/>
              <a:t>Jongbum</a:t>
            </a:r>
            <a:endParaRPr kumimoji="1" lang="ko-KR" altLang="en-US" sz="700" dirty="0"/>
          </a:p>
        </p:txBody>
      </p:sp>
      <p:sp>
        <p:nvSpPr>
          <p:cNvPr id="55" name="모서리가 둥근 직사각형 54">
            <a:extLst>
              <a:ext uri="{FF2B5EF4-FFF2-40B4-BE49-F238E27FC236}">
                <a16:creationId xmlns:a16="http://schemas.microsoft.com/office/drawing/2014/main" id="{CD4DA09C-6447-6D58-F393-F91CAEB40FD0}"/>
              </a:ext>
            </a:extLst>
          </p:cNvPr>
          <p:cNvSpPr/>
          <p:nvPr/>
        </p:nvSpPr>
        <p:spPr>
          <a:xfrm>
            <a:off x="1492851" y="2010172"/>
            <a:ext cx="558000" cy="158400"/>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ko-KR" sz="700" dirty="0"/>
              <a:t>Tanvir</a:t>
            </a:r>
            <a:endParaRPr kumimoji="1" lang="ko-KR" altLang="en-US" sz="700" dirty="0"/>
          </a:p>
        </p:txBody>
      </p:sp>
      <p:sp>
        <p:nvSpPr>
          <p:cNvPr id="56" name="모서리가 둥근 직사각형 55">
            <a:extLst>
              <a:ext uri="{FF2B5EF4-FFF2-40B4-BE49-F238E27FC236}">
                <a16:creationId xmlns:a16="http://schemas.microsoft.com/office/drawing/2014/main" id="{3C2D1565-6103-CCB4-825E-D8B1FB5CAE91}"/>
              </a:ext>
            </a:extLst>
          </p:cNvPr>
          <p:cNvSpPr/>
          <p:nvPr/>
        </p:nvSpPr>
        <p:spPr>
          <a:xfrm>
            <a:off x="1492851" y="2205910"/>
            <a:ext cx="558000" cy="158400"/>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ko-KR" sz="700" dirty="0"/>
              <a:t>Evie</a:t>
            </a:r>
            <a:endParaRPr kumimoji="1" lang="ko-KR" altLang="en-US" sz="700" dirty="0"/>
          </a:p>
        </p:txBody>
      </p:sp>
      <p:sp>
        <p:nvSpPr>
          <p:cNvPr id="2" name="직사각형 1">
            <a:extLst>
              <a:ext uri="{FF2B5EF4-FFF2-40B4-BE49-F238E27FC236}">
                <a16:creationId xmlns:a16="http://schemas.microsoft.com/office/drawing/2014/main" id="{51FB53CC-642F-D018-36BE-2C2404CA701C}"/>
              </a:ext>
            </a:extLst>
          </p:cNvPr>
          <p:cNvSpPr/>
          <p:nvPr/>
        </p:nvSpPr>
        <p:spPr>
          <a:xfrm>
            <a:off x="115515" y="3809474"/>
            <a:ext cx="1339312" cy="56551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000" b="1" dirty="0"/>
              <a:t>Additional</a:t>
            </a:r>
          </a:p>
          <a:p>
            <a:pPr algn="ctr"/>
            <a:r>
              <a:rPr kumimoji="1" lang="en-US" altLang="ko-KR" sz="1000" b="1" dirty="0"/>
              <a:t>Feature</a:t>
            </a:r>
            <a:endParaRPr kumimoji="1" lang="ko-KR" altLang="en-US" sz="1000" b="1" dirty="0"/>
          </a:p>
        </p:txBody>
      </p:sp>
      <p:sp>
        <p:nvSpPr>
          <p:cNvPr id="3" name="Arrow: Down 1">
            <a:extLst>
              <a:ext uri="{FF2B5EF4-FFF2-40B4-BE49-F238E27FC236}">
                <a16:creationId xmlns:a16="http://schemas.microsoft.com/office/drawing/2014/main" id="{9E9F1CD0-FE16-D4D1-C598-4EBCD81FB64A}"/>
              </a:ext>
            </a:extLst>
          </p:cNvPr>
          <p:cNvSpPr/>
          <p:nvPr/>
        </p:nvSpPr>
        <p:spPr>
          <a:xfrm rot="16200000">
            <a:off x="4976565" y="2229411"/>
            <a:ext cx="427289" cy="3713699"/>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모서리가 둥근 직사각형 10">
            <a:extLst>
              <a:ext uri="{FF2B5EF4-FFF2-40B4-BE49-F238E27FC236}">
                <a16:creationId xmlns:a16="http://schemas.microsoft.com/office/drawing/2014/main" id="{B5672881-ADB8-E2ED-94A4-B186DFD2D054}"/>
              </a:ext>
            </a:extLst>
          </p:cNvPr>
          <p:cNvSpPr/>
          <p:nvPr/>
        </p:nvSpPr>
        <p:spPr>
          <a:xfrm>
            <a:off x="1492851" y="2597008"/>
            <a:ext cx="558000" cy="15840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ko-KR" sz="700" dirty="0"/>
              <a:t>Jongbum</a:t>
            </a:r>
            <a:endParaRPr kumimoji="1" lang="ko-KR" altLang="en-US" sz="700" dirty="0"/>
          </a:p>
        </p:txBody>
      </p:sp>
      <p:sp>
        <p:nvSpPr>
          <p:cNvPr id="12" name="모서리가 둥근 직사각형 11">
            <a:extLst>
              <a:ext uri="{FF2B5EF4-FFF2-40B4-BE49-F238E27FC236}">
                <a16:creationId xmlns:a16="http://schemas.microsoft.com/office/drawing/2014/main" id="{88D7A57B-EDA2-3BF3-015F-8967D7C668C8}"/>
              </a:ext>
            </a:extLst>
          </p:cNvPr>
          <p:cNvSpPr/>
          <p:nvPr/>
        </p:nvSpPr>
        <p:spPr>
          <a:xfrm>
            <a:off x="1492851" y="2767802"/>
            <a:ext cx="558000" cy="158400"/>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ko-KR" sz="700" dirty="0"/>
              <a:t>Evie</a:t>
            </a:r>
            <a:endParaRPr kumimoji="1" lang="ko-KR" altLang="en-US" sz="700" dirty="0"/>
          </a:p>
        </p:txBody>
      </p:sp>
      <p:sp>
        <p:nvSpPr>
          <p:cNvPr id="15" name="모서리가 둥근 직사각형 14">
            <a:extLst>
              <a:ext uri="{FF2B5EF4-FFF2-40B4-BE49-F238E27FC236}">
                <a16:creationId xmlns:a16="http://schemas.microsoft.com/office/drawing/2014/main" id="{011D56F3-3511-5B04-07E1-164F079351BA}"/>
              </a:ext>
            </a:extLst>
          </p:cNvPr>
          <p:cNvSpPr/>
          <p:nvPr/>
        </p:nvSpPr>
        <p:spPr>
          <a:xfrm>
            <a:off x="1492851" y="3238100"/>
            <a:ext cx="558000" cy="158400"/>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ko-KR" sz="700" dirty="0"/>
              <a:t>Evie</a:t>
            </a:r>
            <a:endParaRPr kumimoji="1" lang="ko-KR" altLang="en-US" sz="700" dirty="0"/>
          </a:p>
        </p:txBody>
      </p:sp>
      <p:sp>
        <p:nvSpPr>
          <p:cNvPr id="19" name="모서리가 둥근 직사각형 18">
            <a:extLst>
              <a:ext uri="{FF2B5EF4-FFF2-40B4-BE49-F238E27FC236}">
                <a16:creationId xmlns:a16="http://schemas.microsoft.com/office/drawing/2014/main" id="{3BCA5A85-80F2-7314-73FE-BC1D03FF7DA4}"/>
              </a:ext>
            </a:extLst>
          </p:cNvPr>
          <p:cNvSpPr/>
          <p:nvPr/>
        </p:nvSpPr>
        <p:spPr>
          <a:xfrm>
            <a:off x="1492851" y="3432598"/>
            <a:ext cx="558000" cy="158400"/>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ko-KR" sz="700" dirty="0"/>
              <a:t>Tanvir</a:t>
            </a:r>
            <a:endParaRPr kumimoji="1" lang="ko-KR" altLang="en-US" sz="700" dirty="0"/>
          </a:p>
        </p:txBody>
      </p:sp>
      <p:sp>
        <p:nvSpPr>
          <p:cNvPr id="20" name="모서리가 둥근 직사각형 19">
            <a:extLst>
              <a:ext uri="{FF2B5EF4-FFF2-40B4-BE49-F238E27FC236}">
                <a16:creationId xmlns:a16="http://schemas.microsoft.com/office/drawing/2014/main" id="{71FE6BB5-D145-D8B6-0C3C-AB2CF004059C}"/>
              </a:ext>
            </a:extLst>
          </p:cNvPr>
          <p:cNvSpPr/>
          <p:nvPr/>
        </p:nvSpPr>
        <p:spPr>
          <a:xfrm>
            <a:off x="1492851" y="3827586"/>
            <a:ext cx="558000" cy="158400"/>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ko-KR" sz="700" dirty="0"/>
              <a:t>Tanvir</a:t>
            </a:r>
            <a:endParaRPr kumimoji="1" lang="ko-KR" altLang="en-US" sz="700" dirty="0"/>
          </a:p>
        </p:txBody>
      </p:sp>
      <p:sp>
        <p:nvSpPr>
          <p:cNvPr id="22" name="모서리가 둥근 직사각형 21">
            <a:extLst>
              <a:ext uri="{FF2B5EF4-FFF2-40B4-BE49-F238E27FC236}">
                <a16:creationId xmlns:a16="http://schemas.microsoft.com/office/drawing/2014/main" id="{3333F81B-B06E-DD51-2679-9C982C61251B}"/>
              </a:ext>
            </a:extLst>
          </p:cNvPr>
          <p:cNvSpPr/>
          <p:nvPr/>
        </p:nvSpPr>
        <p:spPr>
          <a:xfrm>
            <a:off x="1492851" y="4007060"/>
            <a:ext cx="558000" cy="15840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ko-KR" sz="700" dirty="0" err="1"/>
              <a:t>Devansh</a:t>
            </a:r>
            <a:endParaRPr kumimoji="1" lang="ko-KR" altLang="en-US" sz="700" dirty="0"/>
          </a:p>
        </p:txBody>
      </p:sp>
      <p:sp>
        <p:nvSpPr>
          <p:cNvPr id="26" name="모서리가 둥근 직사각형 25">
            <a:extLst>
              <a:ext uri="{FF2B5EF4-FFF2-40B4-BE49-F238E27FC236}">
                <a16:creationId xmlns:a16="http://schemas.microsoft.com/office/drawing/2014/main" id="{FBE326C4-10E2-047B-69DB-D2059AD1F5C1}"/>
              </a:ext>
            </a:extLst>
          </p:cNvPr>
          <p:cNvSpPr/>
          <p:nvPr/>
        </p:nvSpPr>
        <p:spPr>
          <a:xfrm>
            <a:off x="1492851" y="2926202"/>
            <a:ext cx="558000" cy="15840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ko-KR" sz="700" dirty="0" err="1"/>
              <a:t>Devansh</a:t>
            </a:r>
            <a:endParaRPr kumimoji="1" lang="ko-KR" altLang="en-US" sz="700" dirty="0"/>
          </a:p>
        </p:txBody>
      </p:sp>
      <p:sp>
        <p:nvSpPr>
          <p:cNvPr id="32" name="모서리가 둥근 직사각형 31">
            <a:extLst>
              <a:ext uri="{FF2B5EF4-FFF2-40B4-BE49-F238E27FC236}">
                <a16:creationId xmlns:a16="http://schemas.microsoft.com/office/drawing/2014/main" id="{D14222BD-572C-112C-07C9-9A37DFAB8633}"/>
              </a:ext>
            </a:extLst>
          </p:cNvPr>
          <p:cNvSpPr/>
          <p:nvPr/>
        </p:nvSpPr>
        <p:spPr>
          <a:xfrm>
            <a:off x="2099205" y="2614441"/>
            <a:ext cx="558000" cy="15840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ko-KR" sz="700" dirty="0" err="1"/>
              <a:t>Dinisha</a:t>
            </a:r>
            <a:endParaRPr kumimoji="1" lang="ko-KR" altLang="en-US" sz="700" dirty="0"/>
          </a:p>
        </p:txBody>
      </p:sp>
      <p:sp>
        <p:nvSpPr>
          <p:cNvPr id="41" name="모서리가 둥근 직사각형 40">
            <a:extLst>
              <a:ext uri="{FF2B5EF4-FFF2-40B4-BE49-F238E27FC236}">
                <a16:creationId xmlns:a16="http://schemas.microsoft.com/office/drawing/2014/main" id="{FD72D1E8-E47D-5052-EB86-1F28E6325C98}"/>
              </a:ext>
            </a:extLst>
          </p:cNvPr>
          <p:cNvSpPr/>
          <p:nvPr/>
        </p:nvSpPr>
        <p:spPr>
          <a:xfrm>
            <a:off x="1492851" y="4414491"/>
            <a:ext cx="558000" cy="15840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ko-KR" sz="700" dirty="0"/>
              <a:t>Jongbum</a:t>
            </a:r>
            <a:endParaRPr kumimoji="1" lang="ko-KR" altLang="en-US" sz="700" dirty="0"/>
          </a:p>
        </p:txBody>
      </p:sp>
      <p:sp>
        <p:nvSpPr>
          <p:cNvPr id="57" name="모서리가 둥근 직사각형 56">
            <a:extLst>
              <a:ext uri="{FF2B5EF4-FFF2-40B4-BE49-F238E27FC236}">
                <a16:creationId xmlns:a16="http://schemas.microsoft.com/office/drawing/2014/main" id="{EEA6C176-B235-0FA5-106D-E7FE6F330EF7}"/>
              </a:ext>
            </a:extLst>
          </p:cNvPr>
          <p:cNvSpPr/>
          <p:nvPr/>
        </p:nvSpPr>
        <p:spPr>
          <a:xfrm>
            <a:off x="1492851" y="4572891"/>
            <a:ext cx="558000" cy="158400"/>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ko-KR" sz="700" dirty="0"/>
              <a:t>Evie</a:t>
            </a:r>
            <a:endParaRPr kumimoji="1" lang="ko-KR" altLang="en-US" sz="700" dirty="0"/>
          </a:p>
        </p:txBody>
      </p:sp>
      <p:sp>
        <p:nvSpPr>
          <p:cNvPr id="58" name="모서리가 둥근 직사각형 57">
            <a:extLst>
              <a:ext uri="{FF2B5EF4-FFF2-40B4-BE49-F238E27FC236}">
                <a16:creationId xmlns:a16="http://schemas.microsoft.com/office/drawing/2014/main" id="{1F5E3003-DA34-9202-0AFC-8E2A0336E661}"/>
              </a:ext>
            </a:extLst>
          </p:cNvPr>
          <p:cNvSpPr/>
          <p:nvPr/>
        </p:nvSpPr>
        <p:spPr>
          <a:xfrm>
            <a:off x="1492851" y="4742722"/>
            <a:ext cx="558000" cy="158400"/>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ko-KR" sz="700" dirty="0"/>
              <a:t>Tanvir</a:t>
            </a:r>
            <a:endParaRPr kumimoji="1" lang="ko-KR" altLang="en-US" sz="700" dirty="0"/>
          </a:p>
        </p:txBody>
      </p:sp>
      <p:sp>
        <p:nvSpPr>
          <p:cNvPr id="59" name="모서리가 둥근 직사각형 58">
            <a:extLst>
              <a:ext uri="{FF2B5EF4-FFF2-40B4-BE49-F238E27FC236}">
                <a16:creationId xmlns:a16="http://schemas.microsoft.com/office/drawing/2014/main" id="{B701CC83-551C-BA83-FD43-5C73BFAC0F8E}"/>
              </a:ext>
            </a:extLst>
          </p:cNvPr>
          <p:cNvSpPr/>
          <p:nvPr/>
        </p:nvSpPr>
        <p:spPr>
          <a:xfrm>
            <a:off x="1512198" y="4190787"/>
            <a:ext cx="558000" cy="15840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ko-KR" sz="700" dirty="0" err="1"/>
              <a:t>Dinisha</a:t>
            </a:r>
            <a:endParaRPr kumimoji="1" lang="ko-KR" altLang="en-US" sz="700" dirty="0"/>
          </a:p>
        </p:txBody>
      </p:sp>
      <p:sp>
        <p:nvSpPr>
          <p:cNvPr id="60" name="모서리가 둥근 직사각형 59">
            <a:extLst>
              <a:ext uri="{FF2B5EF4-FFF2-40B4-BE49-F238E27FC236}">
                <a16:creationId xmlns:a16="http://schemas.microsoft.com/office/drawing/2014/main" id="{A249D7D2-AB08-3795-3F39-61245C21DF07}"/>
              </a:ext>
            </a:extLst>
          </p:cNvPr>
          <p:cNvSpPr/>
          <p:nvPr/>
        </p:nvSpPr>
        <p:spPr>
          <a:xfrm>
            <a:off x="1492851" y="5017974"/>
            <a:ext cx="558000" cy="15840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ko-KR" sz="700" dirty="0"/>
              <a:t>Jongbum</a:t>
            </a:r>
            <a:endParaRPr kumimoji="1" lang="ko-KR" altLang="en-US" sz="700" dirty="0"/>
          </a:p>
        </p:txBody>
      </p:sp>
      <p:sp>
        <p:nvSpPr>
          <p:cNvPr id="61" name="모서리가 둥근 직사각형 60">
            <a:extLst>
              <a:ext uri="{FF2B5EF4-FFF2-40B4-BE49-F238E27FC236}">
                <a16:creationId xmlns:a16="http://schemas.microsoft.com/office/drawing/2014/main" id="{D58ABCD3-DDED-F81E-0DF7-72F2F5B32347}"/>
              </a:ext>
            </a:extLst>
          </p:cNvPr>
          <p:cNvSpPr/>
          <p:nvPr/>
        </p:nvSpPr>
        <p:spPr>
          <a:xfrm>
            <a:off x="1492851" y="5176374"/>
            <a:ext cx="558000" cy="158400"/>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ko-KR" sz="700" dirty="0"/>
              <a:t>Evie</a:t>
            </a:r>
            <a:endParaRPr kumimoji="1" lang="ko-KR" altLang="en-US" sz="700" dirty="0"/>
          </a:p>
        </p:txBody>
      </p:sp>
      <p:sp>
        <p:nvSpPr>
          <p:cNvPr id="62" name="모서리가 둥근 직사각형 61">
            <a:extLst>
              <a:ext uri="{FF2B5EF4-FFF2-40B4-BE49-F238E27FC236}">
                <a16:creationId xmlns:a16="http://schemas.microsoft.com/office/drawing/2014/main" id="{169E0D43-C7B6-261C-2D03-2D5BA28571C6}"/>
              </a:ext>
            </a:extLst>
          </p:cNvPr>
          <p:cNvSpPr/>
          <p:nvPr/>
        </p:nvSpPr>
        <p:spPr>
          <a:xfrm>
            <a:off x="1492851" y="5346205"/>
            <a:ext cx="558000" cy="158400"/>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ko-KR" sz="700" dirty="0"/>
              <a:t>Tanvir</a:t>
            </a:r>
            <a:endParaRPr kumimoji="1" lang="ko-KR" altLang="en-US" sz="700" dirty="0"/>
          </a:p>
        </p:txBody>
      </p:sp>
      <p:sp>
        <p:nvSpPr>
          <p:cNvPr id="63" name="Arrow: Down 1">
            <a:extLst>
              <a:ext uri="{FF2B5EF4-FFF2-40B4-BE49-F238E27FC236}">
                <a16:creationId xmlns:a16="http://schemas.microsoft.com/office/drawing/2014/main" id="{1C1BF55A-CBCC-6A81-ECB5-9D2204918425}"/>
              </a:ext>
            </a:extLst>
          </p:cNvPr>
          <p:cNvSpPr/>
          <p:nvPr/>
        </p:nvSpPr>
        <p:spPr>
          <a:xfrm rot="16200000">
            <a:off x="8454774" y="2464815"/>
            <a:ext cx="427289" cy="324272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859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98423-5CEE-92BB-4516-14E11FAA99CD}"/>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D6AADFE3-0A69-9B0C-771C-498C0C850864}"/>
              </a:ext>
            </a:extLst>
          </p:cNvPr>
          <p:cNvSpPr txBox="1"/>
          <p:nvPr/>
        </p:nvSpPr>
        <p:spPr>
          <a:xfrm>
            <a:off x="688763" y="245765"/>
            <a:ext cx="7571303" cy="707886"/>
          </a:xfrm>
          <a:prstGeom prst="rect">
            <a:avLst/>
          </a:prstGeom>
          <a:noFill/>
        </p:spPr>
        <p:txBody>
          <a:bodyPr wrap="none" rtlCol="0">
            <a:spAutoFit/>
          </a:bodyPr>
          <a:lstStyle/>
          <a:p>
            <a:r>
              <a:rPr lang="en-US" sz="4000" dirty="0">
                <a:solidFill>
                  <a:srgbClr val="0B2340"/>
                </a:solidFill>
                <a:latin typeface="Arial" panose="020B0604020202020204" pitchFamily="34" charset="0"/>
                <a:cs typeface="Arial" panose="020B0604020202020204" pitchFamily="34" charset="0"/>
              </a:rPr>
              <a:t>Review Papers – Deep Learning</a:t>
            </a:r>
          </a:p>
        </p:txBody>
      </p:sp>
      <p:sp>
        <p:nvSpPr>
          <p:cNvPr id="14" name="TextBox 13">
            <a:extLst>
              <a:ext uri="{FF2B5EF4-FFF2-40B4-BE49-F238E27FC236}">
                <a16:creationId xmlns:a16="http://schemas.microsoft.com/office/drawing/2014/main" id="{47AB70E8-D901-9F4E-4794-10A5AD355B84}"/>
              </a:ext>
            </a:extLst>
          </p:cNvPr>
          <p:cNvSpPr txBox="1"/>
          <p:nvPr/>
        </p:nvSpPr>
        <p:spPr>
          <a:xfrm>
            <a:off x="701826" y="908604"/>
            <a:ext cx="5310524" cy="369332"/>
          </a:xfrm>
          <a:prstGeom prst="rect">
            <a:avLst/>
          </a:prstGeom>
          <a:noFill/>
        </p:spPr>
        <p:txBody>
          <a:bodyPr wrap="square" rtlCol="0">
            <a:spAutoFit/>
          </a:bodyPr>
          <a:lstStyle/>
          <a:p>
            <a:r>
              <a:rPr lang="en-US" b="1" dirty="0">
                <a:solidFill>
                  <a:srgbClr val="F05A21"/>
                </a:solidFill>
                <a:latin typeface="Arial" panose="020B0604020202020204" pitchFamily="34" charset="0"/>
                <a:cs typeface="Arial" panose="020B0604020202020204" pitchFamily="34" charset="0"/>
              </a:rPr>
              <a:t>Fall 2024 – AI Practicum</a:t>
            </a:r>
          </a:p>
        </p:txBody>
      </p:sp>
      <p:sp>
        <p:nvSpPr>
          <p:cNvPr id="2" name="TextBox 1">
            <a:extLst>
              <a:ext uri="{FF2B5EF4-FFF2-40B4-BE49-F238E27FC236}">
                <a16:creationId xmlns:a16="http://schemas.microsoft.com/office/drawing/2014/main" id="{045E9F6B-0BF8-041B-EB11-4CCADD316086}"/>
              </a:ext>
            </a:extLst>
          </p:cNvPr>
          <p:cNvSpPr txBox="1"/>
          <p:nvPr/>
        </p:nvSpPr>
        <p:spPr>
          <a:xfrm>
            <a:off x="560504" y="1411490"/>
            <a:ext cx="11070992" cy="2800767"/>
          </a:xfrm>
          <a:prstGeom prst="rect">
            <a:avLst/>
          </a:prstGeom>
          <a:noFill/>
        </p:spPr>
        <p:txBody>
          <a:bodyPr wrap="square" rtlCol="0">
            <a:spAutoFit/>
          </a:bodyPr>
          <a:lstStyle/>
          <a:p>
            <a:pPr marL="457200" indent="-457200">
              <a:buFont typeface="Arial" panose="020B0604020202020204" pitchFamily="34" charset="0"/>
              <a:buChar char="•"/>
            </a:pPr>
            <a:r>
              <a:rPr lang="en" altLang="ko-KR" sz="2800" dirty="0"/>
              <a:t>Geolocation of Tweets with a </a:t>
            </a:r>
            <a:r>
              <a:rPr lang="en" altLang="ko-KR" sz="2800" dirty="0" err="1"/>
              <a:t>BiLSTM</a:t>
            </a:r>
            <a:r>
              <a:rPr lang="en" altLang="ko-KR" sz="2800" dirty="0"/>
              <a:t> Regression Model</a:t>
            </a:r>
          </a:p>
          <a:p>
            <a:pPr marL="914400" lvl="1" indent="-457200">
              <a:buFont typeface="Arial" panose="020B0604020202020204" pitchFamily="34" charset="0"/>
              <a:buChar char="•"/>
            </a:pPr>
            <a:r>
              <a:rPr lang="en" altLang="ko-KR" sz="2000" dirty="0">
                <a:hlinkClick r:id="rId3"/>
              </a:rPr>
              <a:t>https://aclanthology.org/2020.vardial-1.27.pdf</a:t>
            </a:r>
            <a:endParaRPr lang="en" altLang="ko-KR" sz="2000" dirty="0"/>
          </a:p>
          <a:p>
            <a:pPr marL="914400" lvl="1" indent="-457200">
              <a:buFont typeface="Arial" panose="020B0604020202020204" pitchFamily="34" charset="0"/>
              <a:buChar char="•"/>
            </a:pPr>
            <a:r>
              <a:rPr lang="en" altLang="ko-KR" sz="2400" dirty="0"/>
              <a:t>Bidirectional LSTM</a:t>
            </a:r>
          </a:p>
          <a:p>
            <a:pPr marL="914400" lvl="1" indent="-457200">
              <a:buFont typeface="Arial" panose="020B0604020202020204" pitchFamily="34" charset="0"/>
              <a:buChar char="•"/>
            </a:pPr>
            <a:r>
              <a:rPr lang="en-US" altLang="ko-KR" sz="2400" dirty="0" err="1"/>
              <a:t>FastText</a:t>
            </a:r>
            <a:r>
              <a:rPr lang="en-US" altLang="ko-KR" sz="2400" dirty="0"/>
              <a:t> </a:t>
            </a:r>
            <a:r>
              <a:rPr lang="en-US" altLang="ko-KR" sz="2400" dirty="0" err="1"/>
              <a:t>Embeding</a:t>
            </a:r>
            <a:r>
              <a:rPr lang="ko-KR" altLang="en-US" sz="2400" dirty="0"/>
              <a:t> </a:t>
            </a:r>
            <a:r>
              <a:rPr lang="en-US" altLang="ko-KR" sz="2400" dirty="0"/>
              <a:t>(</a:t>
            </a:r>
            <a:r>
              <a:rPr lang="en-US" altLang="ko-KR" sz="2400" dirty="0" err="1"/>
              <a:t>Subword</a:t>
            </a:r>
            <a:r>
              <a:rPr lang="en-US" altLang="ko-KR" sz="2400" dirty="0"/>
              <a:t>)</a:t>
            </a:r>
          </a:p>
          <a:p>
            <a:pPr marL="914400" lvl="1" indent="-457200">
              <a:buFont typeface="Arial" panose="020B0604020202020204" pitchFamily="34" charset="0"/>
              <a:buChar char="•"/>
            </a:pPr>
            <a:r>
              <a:rPr lang="en-US" altLang="ko-KR" sz="2400" dirty="0"/>
              <a:t>Distance based Loss Function</a:t>
            </a:r>
            <a:endParaRPr lang="en" altLang="ko-KR" sz="2400" dirty="0"/>
          </a:p>
          <a:p>
            <a:pPr marL="914400" lvl="1" indent="-457200">
              <a:buFont typeface="Arial" panose="020B0604020202020204" pitchFamily="34" charset="0"/>
              <a:buChar char="•"/>
            </a:pPr>
            <a:endParaRPr kumimoji="1" lang="en-US" altLang="ko-KR" sz="2800" dirty="0">
              <a:latin typeface="Helvetica"/>
              <a:cs typeface="Helvetica"/>
            </a:endParaRPr>
          </a:p>
          <a:p>
            <a:pPr marL="457200" indent="-457200">
              <a:buFont typeface="Arial" panose="020B0604020202020204" pitchFamily="34" charset="0"/>
              <a:buChar char="•"/>
            </a:pPr>
            <a:endParaRPr kumimoji="1" lang="ko-KR" altLang="en-US" sz="2800" dirty="0">
              <a:latin typeface="Helvetica"/>
              <a:cs typeface="Helvetica"/>
            </a:endParaRPr>
          </a:p>
        </p:txBody>
      </p:sp>
      <p:pic>
        <p:nvPicPr>
          <p:cNvPr id="4" name="그림 3" descr="도표, 라인, 그래프이(가) 표시된 사진&#10;&#10;자동 생성된 설명">
            <a:extLst>
              <a:ext uri="{FF2B5EF4-FFF2-40B4-BE49-F238E27FC236}">
                <a16:creationId xmlns:a16="http://schemas.microsoft.com/office/drawing/2014/main" id="{4CB8E67C-08B6-F0E5-9CE5-D54C80A70535}"/>
              </a:ext>
            </a:extLst>
          </p:cNvPr>
          <p:cNvPicPr>
            <a:picLocks noChangeAspect="1"/>
          </p:cNvPicPr>
          <p:nvPr/>
        </p:nvPicPr>
        <p:blipFill>
          <a:blip r:embed="rId4"/>
          <a:stretch>
            <a:fillRect/>
          </a:stretch>
        </p:blipFill>
        <p:spPr>
          <a:xfrm>
            <a:off x="6562844" y="2529275"/>
            <a:ext cx="5450631" cy="3319638"/>
          </a:xfrm>
          <a:prstGeom prst="rect">
            <a:avLst/>
          </a:prstGeom>
        </p:spPr>
      </p:pic>
    </p:spTree>
    <p:extLst>
      <p:ext uri="{BB962C8B-B14F-4D97-AF65-F5344CB8AC3E}">
        <p14:creationId xmlns:p14="http://schemas.microsoft.com/office/powerpoint/2010/main" val="3252624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8DE62-2CC2-24B9-9A06-7F8946334494}"/>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1A3E229C-1366-C185-4C8E-708983F43F13}"/>
              </a:ext>
            </a:extLst>
          </p:cNvPr>
          <p:cNvSpPr txBox="1"/>
          <p:nvPr/>
        </p:nvSpPr>
        <p:spPr>
          <a:xfrm>
            <a:off x="688763" y="245765"/>
            <a:ext cx="5447645" cy="707886"/>
          </a:xfrm>
          <a:prstGeom prst="rect">
            <a:avLst/>
          </a:prstGeom>
          <a:noFill/>
        </p:spPr>
        <p:txBody>
          <a:bodyPr wrap="none" rtlCol="0">
            <a:spAutoFit/>
          </a:bodyPr>
          <a:lstStyle/>
          <a:p>
            <a:r>
              <a:rPr lang="en-US" sz="4000" dirty="0">
                <a:solidFill>
                  <a:srgbClr val="0B2340"/>
                </a:solidFill>
                <a:latin typeface="Arial" panose="020B0604020202020204" pitchFamily="34" charset="0"/>
                <a:cs typeface="Arial" panose="020B0604020202020204" pitchFamily="34" charset="0"/>
              </a:rPr>
              <a:t>Review Papers - BERT</a:t>
            </a:r>
          </a:p>
        </p:txBody>
      </p:sp>
      <p:sp>
        <p:nvSpPr>
          <p:cNvPr id="14" name="TextBox 13">
            <a:extLst>
              <a:ext uri="{FF2B5EF4-FFF2-40B4-BE49-F238E27FC236}">
                <a16:creationId xmlns:a16="http://schemas.microsoft.com/office/drawing/2014/main" id="{727C5802-C0CD-9089-02EC-5F51DEE8E27F}"/>
              </a:ext>
            </a:extLst>
          </p:cNvPr>
          <p:cNvSpPr txBox="1"/>
          <p:nvPr/>
        </p:nvSpPr>
        <p:spPr>
          <a:xfrm>
            <a:off x="701826" y="908604"/>
            <a:ext cx="5310524" cy="369332"/>
          </a:xfrm>
          <a:prstGeom prst="rect">
            <a:avLst/>
          </a:prstGeom>
          <a:noFill/>
        </p:spPr>
        <p:txBody>
          <a:bodyPr wrap="square" rtlCol="0">
            <a:spAutoFit/>
          </a:bodyPr>
          <a:lstStyle/>
          <a:p>
            <a:r>
              <a:rPr lang="en-US" b="1" dirty="0">
                <a:solidFill>
                  <a:srgbClr val="F05A21"/>
                </a:solidFill>
                <a:latin typeface="Arial" panose="020B0604020202020204" pitchFamily="34" charset="0"/>
                <a:cs typeface="Arial" panose="020B0604020202020204" pitchFamily="34" charset="0"/>
              </a:rPr>
              <a:t>Fall 2024 – AI Practicum</a:t>
            </a:r>
          </a:p>
        </p:txBody>
      </p:sp>
      <p:sp>
        <p:nvSpPr>
          <p:cNvPr id="2" name="TextBox 1">
            <a:extLst>
              <a:ext uri="{FF2B5EF4-FFF2-40B4-BE49-F238E27FC236}">
                <a16:creationId xmlns:a16="http://schemas.microsoft.com/office/drawing/2014/main" id="{92041FF2-64C7-8AAF-F7AA-DF455D69E330}"/>
              </a:ext>
            </a:extLst>
          </p:cNvPr>
          <p:cNvSpPr txBox="1"/>
          <p:nvPr/>
        </p:nvSpPr>
        <p:spPr>
          <a:xfrm>
            <a:off x="560504" y="1411490"/>
            <a:ext cx="11070992" cy="544764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 altLang="ko-KR" sz="2400" dirty="0" err="1"/>
              <a:t>HeLju@VarDial</a:t>
            </a:r>
            <a:r>
              <a:rPr lang="en" altLang="ko-KR" sz="2400" dirty="0"/>
              <a:t> 2020</a:t>
            </a:r>
          </a:p>
          <a:p>
            <a:pPr marL="914400" lvl="1" indent="-457200">
              <a:lnSpc>
                <a:spcPct val="150000"/>
              </a:lnSpc>
              <a:buFont typeface="Arial" panose="020B0604020202020204" pitchFamily="34" charset="0"/>
              <a:buChar char="•"/>
            </a:pPr>
            <a:r>
              <a:rPr lang="en-US" altLang="ko-KR" sz="2400" dirty="0">
                <a:hlinkClick r:id="rId3"/>
              </a:rPr>
              <a:t>https://aclanthology.org/2020.vardial-1.19.pdf</a:t>
            </a:r>
            <a:endParaRPr lang="en-US" altLang="ko-KR" sz="2400" dirty="0"/>
          </a:p>
          <a:p>
            <a:pPr marL="914400" lvl="1" indent="-457200">
              <a:lnSpc>
                <a:spcPct val="150000"/>
              </a:lnSpc>
              <a:buFont typeface="Arial" panose="020B0604020202020204" pitchFamily="34" charset="0"/>
              <a:buChar char="•"/>
            </a:pPr>
            <a:r>
              <a:rPr lang="en-US" altLang="ko-KR" sz="2000" b="1" dirty="0"/>
              <a:t>ML Approach</a:t>
            </a:r>
          </a:p>
          <a:p>
            <a:pPr marL="1828800" lvl="3" indent="-457200">
              <a:lnSpc>
                <a:spcPct val="150000"/>
              </a:lnSpc>
              <a:buFont typeface="Arial" panose="020B0604020202020204" pitchFamily="34" charset="0"/>
              <a:buChar char="•"/>
            </a:pPr>
            <a:r>
              <a:rPr lang="en-US" altLang="ko-KR" sz="2000" dirty="0"/>
              <a:t>SVR with the TF-IDF weighted Character n-gram(n=3~6)</a:t>
            </a:r>
          </a:p>
          <a:p>
            <a:pPr marL="1828800" lvl="3" indent="-457200">
              <a:lnSpc>
                <a:spcPct val="150000"/>
              </a:lnSpc>
              <a:buFont typeface="Arial" panose="020B0604020202020204" pitchFamily="34" charset="0"/>
              <a:buChar char="•"/>
            </a:pPr>
            <a:endParaRPr lang="en-US" altLang="ko-KR" sz="2000" dirty="0"/>
          </a:p>
          <a:p>
            <a:pPr marL="914400" lvl="1" indent="-457200">
              <a:lnSpc>
                <a:spcPct val="150000"/>
              </a:lnSpc>
              <a:buFont typeface="Arial" panose="020B0604020202020204" pitchFamily="34" charset="0"/>
              <a:buChar char="•"/>
            </a:pPr>
            <a:r>
              <a:rPr lang="en-US" altLang="ko-KR" sz="2000" b="1" dirty="0"/>
              <a:t>DL Approach</a:t>
            </a:r>
          </a:p>
          <a:p>
            <a:pPr marL="1828800" lvl="3" indent="-457200">
              <a:lnSpc>
                <a:spcPct val="150000"/>
              </a:lnSpc>
              <a:buFont typeface="Arial" panose="020B0604020202020204" pitchFamily="34" charset="0"/>
              <a:buChar char="•"/>
            </a:pPr>
            <a:r>
              <a:rPr lang="en-US" altLang="ko-KR" sz="2000" dirty="0"/>
              <a:t>Pre-trained BERT</a:t>
            </a:r>
          </a:p>
          <a:p>
            <a:pPr marL="1828800" lvl="3" indent="-457200">
              <a:lnSpc>
                <a:spcPct val="150000"/>
              </a:lnSpc>
              <a:buFont typeface="Arial" panose="020B0604020202020204" pitchFamily="34" charset="0"/>
              <a:buChar char="•"/>
            </a:pPr>
            <a:r>
              <a:rPr lang="en-US" altLang="ko-KR" sz="2000" dirty="0"/>
              <a:t>Added FC for geolocation outputs (Longitude, Latitude)</a:t>
            </a:r>
          </a:p>
          <a:p>
            <a:pPr marL="1828800" lvl="3" indent="-457200">
              <a:buFont typeface="Arial" panose="020B0604020202020204" pitchFamily="34" charset="0"/>
              <a:buChar char="•"/>
            </a:pPr>
            <a:endParaRPr lang="en-US" altLang="ko-KR" sz="2000" dirty="0"/>
          </a:p>
          <a:p>
            <a:pPr marL="1371600" lvl="2" indent="-457200">
              <a:buFont typeface="Arial" panose="020B0604020202020204" pitchFamily="34" charset="0"/>
              <a:buChar char="•"/>
            </a:pPr>
            <a:endParaRPr lang="en" altLang="ko-KR" sz="2000" dirty="0"/>
          </a:p>
          <a:p>
            <a:pPr marL="914400" lvl="1" indent="-457200">
              <a:buFont typeface="Arial" panose="020B0604020202020204" pitchFamily="34" charset="0"/>
              <a:buChar char="•"/>
            </a:pPr>
            <a:endParaRPr kumimoji="1" lang="en-US" altLang="ko-KR" sz="2800" dirty="0">
              <a:latin typeface="Helvetica"/>
              <a:cs typeface="Helvetica"/>
            </a:endParaRPr>
          </a:p>
          <a:p>
            <a:pPr marL="457200" indent="-457200">
              <a:buFont typeface="Arial" panose="020B0604020202020204" pitchFamily="34" charset="0"/>
              <a:buChar char="•"/>
            </a:pPr>
            <a:endParaRPr kumimoji="1" lang="ko-KR" altLang="en-US" sz="2800" dirty="0">
              <a:latin typeface="Helvetica"/>
              <a:cs typeface="Helvetica"/>
            </a:endParaRPr>
          </a:p>
        </p:txBody>
      </p:sp>
    </p:spTree>
    <p:extLst>
      <p:ext uri="{BB962C8B-B14F-4D97-AF65-F5344CB8AC3E}">
        <p14:creationId xmlns:p14="http://schemas.microsoft.com/office/powerpoint/2010/main" val="2446370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BE438-AFCB-4A2A-0F76-53081F8EA502}"/>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6D2B20FB-6B8B-99D8-423B-B1D26E00D8C8}"/>
              </a:ext>
            </a:extLst>
          </p:cNvPr>
          <p:cNvSpPr txBox="1"/>
          <p:nvPr/>
        </p:nvSpPr>
        <p:spPr>
          <a:xfrm>
            <a:off x="688763" y="245765"/>
            <a:ext cx="5447645" cy="707886"/>
          </a:xfrm>
          <a:prstGeom prst="rect">
            <a:avLst/>
          </a:prstGeom>
          <a:noFill/>
        </p:spPr>
        <p:txBody>
          <a:bodyPr wrap="none" rtlCol="0">
            <a:spAutoFit/>
          </a:bodyPr>
          <a:lstStyle/>
          <a:p>
            <a:r>
              <a:rPr lang="en-US" sz="4000" dirty="0">
                <a:solidFill>
                  <a:srgbClr val="0B2340"/>
                </a:solidFill>
                <a:latin typeface="Arial" panose="020B0604020202020204" pitchFamily="34" charset="0"/>
                <a:cs typeface="Arial" panose="020B0604020202020204" pitchFamily="34" charset="0"/>
              </a:rPr>
              <a:t>Review Papers - BERT</a:t>
            </a:r>
          </a:p>
        </p:txBody>
      </p:sp>
      <p:sp>
        <p:nvSpPr>
          <p:cNvPr id="14" name="TextBox 13">
            <a:extLst>
              <a:ext uri="{FF2B5EF4-FFF2-40B4-BE49-F238E27FC236}">
                <a16:creationId xmlns:a16="http://schemas.microsoft.com/office/drawing/2014/main" id="{797E8C2E-F06E-B7EE-EF03-DC6974F3B5FD}"/>
              </a:ext>
            </a:extLst>
          </p:cNvPr>
          <p:cNvSpPr txBox="1"/>
          <p:nvPr/>
        </p:nvSpPr>
        <p:spPr>
          <a:xfrm>
            <a:off x="701826" y="908604"/>
            <a:ext cx="5310524" cy="369332"/>
          </a:xfrm>
          <a:prstGeom prst="rect">
            <a:avLst/>
          </a:prstGeom>
          <a:noFill/>
        </p:spPr>
        <p:txBody>
          <a:bodyPr wrap="square" rtlCol="0">
            <a:spAutoFit/>
          </a:bodyPr>
          <a:lstStyle/>
          <a:p>
            <a:r>
              <a:rPr lang="en-US" b="1" dirty="0">
                <a:solidFill>
                  <a:srgbClr val="F05A21"/>
                </a:solidFill>
                <a:latin typeface="Arial" panose="020B0604020202020204" pitchFamily="34" charset="0"/>
                <a:cs typeface="Arial" panose="020B0604020202020204" pitchFamily="34" charset="0"/>
              </a:rPr>
              <a:t>Fall 2024 – AI Practicum</a:t>
            </a:r>
          </a:p>
        </p:txBody>
      </p:sp>
      <p:sp>
        <p:nvSpPr>
          <p:cNvPr id="2" name="TextBox 1">
            <a:extLst>
              <a:ext uri="{FF2B5EF4-FFF2-40B4-BE49-F238E27FC236}">
                <a16:creationId xmlns:a16="http://schemas.microsoft.com/office/drawing/2014/main" id="{97D8E500-0C49-83D8-A805-B8A89EBE064F}"/>
              </a:ext>
            </a:extLst>
          </p:cNvPr>
          <p:cNvSpPr txBox="1"/>
          <p:nvPr/>
        </p:nvSpPr>
        <p:spPr>
          <a:xfrm>
            <a:off x="560504" y="1411490"/>
            <a:ext cx="11070992" cy="224676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 altLang="ko-KR" sz="2400" b="0" i="0" dirty="0">
                <a:solidFill>
                  <a:srgbClr val="000000"/>
                </a:solidFill>
                <a:effectLst/>
                <a:latin typeface="var(--headings-font-family)"/>
              </a:rPr>
              <a:t>Predicting the Geolocation of Tweets Using transformer models on Customized Data</a:t>
            </a:r>
          </a:p>
          <a:p>
            <a:pPr marL="914400" lvl="1" indent="-457200">
              <a:lnSpc>
                <a:spcPct val="150000"/>
              </a:lnSpc>
              <a:buFont typeface="Arial" panose="020B0604020202020204" pitchFamily="34" charset="0"/>
              <a:buChar char="•"/>
            </a:pPr>
            <a:r>
              <a:rPr lang="en-US" altLang="ko-KR" sz="2400" dirty="0">
                <a:hlinkClick r:id="rId3"/>
              </a:rPr>
              <a:t>https://arxiv.org/html/2303.07865v3</a:t>
            </a:r>
            <a:endParaRPr lang="en-US" altLang="ko-KR" sz="2400" dirty="0"/>
          </a:p>
          <a:p>
            <a:pPr marL="914400" lvl="1" indent="-457200">
              <a:buFont typeface="Arial" panose="020B0604020202020204" pitchFamily="34" charset="0"/>
              <a:buChar char="•"/>
            </a:pPr>
            <a:r>
              <a:rPr lang="en-US" altLang="ko-KR" sz="2000" dirty="0"/>
              <a:t>Use Text(Tweet) and Meta (Timestamp, </a:t>
            </a:r>
            <a:r>
              <a:rPr lang="en-US" altLang="ko-KR" sz="2000" dirty="0" err="1"/>
              <a:t>GeoTag</a:t>
            </a:r>
            <a:r>
              <a:rPr lang="en-US" altLang="ko-KR" sz="2000" dirty="0"/>
              <a:t>, </a:t>
            </a:r>
            <a:r>
              <a:rPr lang="en-US" altLang="ko-KR" sz="2000" dirty="0" err="1"/>
              <a:t>TimeZone</a:t>
            </a:r>
            <a:r>
              <a:rPr lang="en-US" altLang="ko-KR" sz="2000" dirty="0"/>
              <a:t>, </a:t>
            </a:r>
            <a:r>
              <a:rPr lang="en-US" altLang="ko-KR" sz="2000" dirty="0" err="1"/>
              <a:t>etc</a:t>
            </a:r>
            <a:r>
              <a:rPr lang="en-US" altLang="ko-KR" sz="2000" dirty="0"/>
              <a:t>)</a:t>
            </a:r>
          </a:p>
          <a:p>
            <a:pPr marL="914400" lvl="1" indent="-457200">
              <a:buFont typeface="Arial" panose="020B0604020202020204" pitchFamily="34" charset="0"/>
              <a:buChar char="•"/>
            </a:pPr>
            <a:r>
              <a:rPr lang="en-US" altLang="ko-KR" sz="2000" dirty="0"/>
              <a:t>GMM (Gaussian Mixture Model) based Output.</a:t>
            </a:r>
          </a:p>
          <a:p>
            <a:pPr marL="457200" indent="-457200">
              <a:buFont typeface="Arial" panose="020B0604020202020204" pitchFamily="34" charset="0"/>
              <a:buChar char="•"/>
            </a:pPr>
            <a:endParaRPr kumimoji="1" lang="ko-KR" altLang="en-US" sz="2800" dirty="0">
              <a:latin typeface="Helvetica"/>
              <a:cs typeface="Helvetica"/>
            </a:endParaRPr>
          </a:p>
        </p:txBody>
      </p:sp>
      <p:pic>
        <p:nvPicPr>
          <p:cNvPr id="6" name="그림 5" descr="텍스트, 도표, 평면도, 스크린샷이(가) 표시된 사진&#10;&#10;자동 생성된 설명">
            <a:extLst>
              <a:ext uri="{FF2B5EF4-FFF2-40B4-BE49-F238E27FC236}">
                <a16:creationId xmlns:a16="http://schemas.microsoft.com/office/drawing/2014/main" id="{E3AEB80D-C202-0961-AC7A-ED580F3204B8}"/>
              </a:ext>
            </a:extLst>
          </p:cNvPr>
          <p:cNvPicPr>
            <a:picLocks noChangeAspect="1"/>
          </p:cNvPicPr>
          <p:nvPr/>
        </p:nvPicPr>
        <p:blipFill>
          <a:blip r:embed="rId4"/>
          <a:stretch>
            <a:fillRect/>
          </a:stretch>
        </p:blipFill>
        <p:spPr>
          <a:xfrm>
            <a:off x="6914795" y="3029168"/>
            <a:ext cx="5277205" cy="3295035"/>
          </a:xfrm>
          <a:prstGeom prst="rect">
            <a:avLst/>
          </a:prstGeom>
        </p:spPr>
      </p:pic>
    </p:spTree>
    <p:extLst>
      <p:ext uri="{BB962C8B-B14F-4D97-AF65-F5344CB8AC3E}">
        <p14:creationId xmlns:p14="http://schemas.microsoft.com/office/powerpoint/2010/main" val="4087663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3DAFE-F64C-7D19-7A1D-5D0A6E73F8E9}"/>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7B7A03B5-8A95-E870-E1A5-60AB393CDD0C}"/>
              </a:ext>
            </a:extLst>
          </p:cNvPr>
          <p:cNvSpPr txBox="1"/>
          <p:nvPr/>
        </p:nvSpPr>
        <p:spPr>
          <a:xfrm>
            <a:off x="688763" y="245765"/>
            <a:ext cx="5447645" cy="707886"/>
          </a:xfrm>
          <a:prstGeom prst="rect">
            <a:avLst/>
          </a:prstGeom>
          <a:noFill/>
        </p:spPr>
        <p:txBody>
          <a:bodyPr wrap="none" rtlCol="0">
            <a:spAutoFit/>
          </a:bodyPr>
          <a:lstStyle/>
          <a:p>
            <a:r>
              <a:rPr lang="en-US" sz="4000" dirty="0">
                <a:solidFill>
                  <a:srgbClr val="0B2340"/>
                </a:solidFill>
                <a:latin typeface="Arial" panose="020B0604020202020204" pitchFamily="34" charset="0"/>
                <a:cs typeface="Arial" panose="020B0604020202020204" pitchFamily="34" charset="0"/>
              </a:rPr>
              <a:t>Review Papers - BERT</a:t>
            </a:r>
          </a:p>
        </p:txBody>
      </p:sp>
      <p:sp>
        <p:nvSpPr>
          <p:cNvPr id="14" name="TextBox 13">
            <a:extLst>
              <a:ext uri="{FF2B5EF4-FFF2-40B4-BE49-F238E27FC236}">
                <a16:creationId xmlns:a16="http://schemas.microsoft.com/office/drawing/2014/main" id="{5BE4363B-5E24-7972-5EED-FB88A0B103DF}"/>
              </a:ext>
            </a:extLst>
          </p:cNvPr>
          <p:cNvSpPr txBox="1"/>
          <p:nvPr/>
        </p:nvSpPr>
        <p:spPr>
          <a:xfrm>
            <a:off x="701826" y="908604"/>
            <a:ext cx="5310524" cy="369332"/>
          </a:xfrm>
          <a:prstGeom prst="rect">
            <a:avLst/>
          </a:prstGeom>
          <a:noFill/>
        </p:spPr>
        <p:txBody>
          <a:bodyPr wrap="square" rtlCol="0">
            <a:spAutoFit/>
          </a:bodyPr>
          <a:lstStyle/>
          <a:p>
            <a:r>
              <a:rPr lang="en-US" b="1" dirty="0">
                <a:solidFill>
                  <a:srgbClr val="F05A21"/>
                </a:solidFill>
                <a:latin typeface="Arial" panose="020B0604020202020204" pitchFamily="34" charset="0"/>
                <a:cs typeface="Arial" panose="020B0604020202020204" pitchFamily="34" charset="0"/>
              </a:rPr>
              <a:t>Fall 2024 – AI Practicum</a:t>
            </a:r>
          </a:p>
        </p:txBody>
      </p:sp>
      <p:sp>
        <p:nvSpPr>
          <p:cNvPr id="2" name="TextBox 1">
            <a:extLst>
              <a:ext uri="{FF2B5EF4-FFF2-40B4-BE49-F238E27FC236}">
                <a16:creationId xmlns:a16="http://schemas.microsoft.com/office/drawing/2014/main" id="{58C5690A-0D59-05D9-4562-B578B422202F}"/>
              </a:ext>
            </a:extLst>
          </p:cNvPr>
          <p:cNvSpPr txBox="1"/>
          <p:nvPr/>
        </p:nvSpPr>
        <p:spPr>
          <a:xfrm>
            <a:off x="560504" y="1411490"/>
            <a:ext cx="11070992" cy="255454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 altLang="ko-KR" sz="2400" dirty="0"/>
              <a:t>Geolocation Extraction From Reddit Text Data</a:t>
            </a:r>
          </a:p>
          <a:p>
            <a:pPr marL="914400" lvl="1" indent="-457200">
              <a:lnSpc>
                <a:spcPct val="150000"/>
              </a:lnSpc>
              <a:buFont typeface="Arial" panose="020B0604020202020204" pitchFamily="34" charset="0"/>
              <a:buChar char="•"/>
            </a:pPr>
            <a:r>
              <a:rPr lang="en-US" altLang="ko-KR" sz="2400" dirty="0">
                <a:hlinkClick r:id="rId3"/>
              </a:rPr>
              <a:t>https://ceur-ws.org/Vol-3683/paper2.pdf</a:t>
            </a:r>
            <a:endParaRPr lang="en-US" altLang="ko-KR" sz="2400" dirty="0"/>
          </a:p>
          <a:p>
            <a:pPr marL="914400" lvl="1" indent="-457200">
              <a:lnSpc>
                <a:spcPct val="150000"/>
              </a:lnSpc>
              <a:buFont typeface="Arial" panose="020B0604020202020204" pitchFamily="34" charset="0"/>
              <a:buChar char="•"/>
            </a:pPr>
            <a:r>
              <a:rPr lang="en-US" altLang="ko-KR" sz="2000" dirty="0" err="1"/>
              <a:t>PreProcessing</a:t>
            </a:r>
            <a:r>
              <a:rPr lang="en-US" altLang="ko-KR" sz="2000" dirty="0"/>
              <a:t>: NER (Named Entity Recognition)</a:t>
            </a:r>
            <a:r>
              <a:rPr lang="ko-KR" altLang="en-US" sz="2000" dirty="0"/>
              <a:t> </a:t>
            </a:r>
            <a:endParaRPr lang="en-US" altLang="ko-KR" sz="2000" dirty="0"/>
          </a:p>
          <a:p>
            <a:pPr marL="1371600" lvl="2" indent="-457200">
              <a:lnSpc>
                <a:spcPct val="150000"/>
              </a:lnSpc>
              <a:buFont typeface="Arial" panose="020B0604020202020204" pitchFamily="34" charset="0"/>
              <a:buChar char="•"/>
            </a:pPr>
            <a:r>
              <a:rPr lang="en-US" altLang="ko-KR" sz="2000" dirty="0"/>
              <a:t>Geolocation Extraction from location specific Reddit</a:t>
            </a:r>
          </a:p>
          <a:p>
            <a:pPr marL="457200" indent="-457200">
              <a:buFont typeface="Arial" panose="020B0604020202020204" pitchFamily="34" charset="0"/>
              <a:buChar char="•"/>
            </a:pPr>
            <a:endParaRPr kumimoji="1" lang="ko-KR" altLang="en-US" sz="2800" dirty="0">
              <a:latin typeface="Helvetica"/>
              <a:cs typeface="Helvetica"/>
            </a:endParaRPr>
          </a:p>
        </p:txBody>
      </p:sp>
      <p:pic>
        <p:nvPicPr>
          <p:cNvPr id="4" name="그림 3" descr="텍스트, 폰트, 스크린샷, 라인이(가) 표시된 사진&#10;&#10;자동 생성된 설명">
            <a:extLst>
              <a:ext uri="{FF2B5EF4-FFF2-40B4-BE49-F238E27FC236}">
                <a16:creationId xmlns:a16="http://schemas.microsoft.com/office/drawing/2014/main" id="{F6D95A13-FF44-B290-B864-A3BF3BC98570}"/>
              </a:ext>
            </a:extLst>
          </p:cNvPr>
          <p:cNvPicPr>
            <a:picLocks noChangeAspect="1"/>
          </p:cNvPicPr>
          <p:nvPr/>
        </p:nvPicPr>
        <p:blipFill>
          <a:blip r:embed="rId4"/>
          <a:stretch>
            <a:fillRect/>
          </a:stretch>
        </p:blipFill>
        <p:spPr>
          <a:xfrm>
            <a:off x="1262203" y="3637925"/>
            <a:ext cx="7607300" cy="1397000"/>
          </a:xfrm>
          <a:prstGeom prst="rect">
            <a:avLst/>
          </a:prstGeom>
        </p:spPr>
      </p:pic>
    </p:spTree>
    <p:extLst>
      <p:ext uri="{BB962C8B-B14F-4D97-AF65-F5344CB8AC3E}">
        <p14:creationId xmlns:p14="http://schemas.microsoft.com/office/powerpoint/2010/main" val="4260486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CC724-1EBE-D1CB-254E-16370CBF4615}"/>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3E88D040-4CC2-A2D0-9F85-A490D9BFC36A}"/>
              </a:ext>
            </a:extLst>
          </p:cNvPr>
          <p:cNvSpPr txBox="1"/>
          <p:nvPr/>
        </p:nvSpPr>
        <p:spPr>
          <a:xfrm>
            <a:off x="688763" y="245765"/>
            <a:ext cx="5089855" cy="707886"/>
          </a:xfrm>
          <a:prstGeom prst="rect">
            <a:avLst/>
          </a:prstGeom>
          <a:noFill/>
        </p:spPr>
        <p:txBody>
          <a:bodyPr wrap="none" rtlCol="0">
            <a:spAutoFit/>
          </a:bodyPr>
          <a:lstStyle/>
          <a:p>
            <a:r>
              <a:rPr lang="en-US" sz="4000" dirty="0">
                <a:solidFill>
                  <a:srgbClr val="0B2340"/>
                </a:solidFill>
                <a:latin typeface="Arial" panose="020B0604020202020204" pitchFamily="34" charset="0"/>
                <a:cs typeface="Arial" panose="020B0604020202020204" pitchFamily="34" charset="0"/>
              </a:rPr>
              <a:t>Review Papers - LLM</a:t>
            </a:r>
          </a:p>
        </p:txBody>
      </p:sp>
      <p:sp>
        <p:nvSpPr>
          <p:cNvPr id="14" name="TextBox 13">
            <a:extLst>
              <a:ext uri="{FF2B5EF4-FFF2-40B4-BE49-F238E27FC236}">
                <a16:creationId xmlns:a16="http://schemas.microsoft.com/office/drawing/2014/main" id="{E555EA9C-79AD-92EB-FD5D-E468FBB704D1}"/>
              </a:ext>
            </a:extLst>
          </p:cNvPr>
          <p:cNvSpPr txBox="1"/>
          <p:nvPr/>
        </p:nvSpPr>
        <p:spPr>
          <a:xfrm>
            <a:off x="701826" y="908604"/>
            <a:ext cx="5310524" cy="369332"/>
          </a:xfrm>
          <a:prstGeom prst="rect">
            <a:avLst/>
          </a:prstGeom>
          <a:noFill/>
        </p:spPr>
        <p:txBody>
          <a:bodyPr wrap="square" rtlCol="0">
            <a:spAutoFit/>
          </a:bodyPr>
          <a:lstStyle/>
          <a:p>
            <a:r>
              <a:rPr lang="en-US" b="1" dirty="0">
                <a:solidFill>
                  <a:srgbClr val="F05A21"/>
                </a:solidFill>
                <a:latin typeface="Arial" panose="020B0604020202020204" pitchFamily="34" charset="0"/>
                <a:cs typeface="Arial" panose="020B0604020202020204" pitchFamily="34" charset="0"/>
              </a:rPr>
              <a:t>Fall 2024 – AI Practicum</a:t>
            </a:r>
          </a:p>
        </p:txBody>
      </p:sp>
      <p:sp>
        <p:nvSpPr>
          <p:cNvPr id="2" name="TextBox 1">
            <a:extLst>
              <a:ext uri="{FF2B5EF4-FFF2-40B4-BE49-F238E27FC236}">
                <a16:creationId xmlns:a16="http://schemas.microsoft.com/office/drawing/2014/main" id="{181C7F4D-AAA2-FFF2-986F-055180D37B9F}"/>
              </a:ext>
            </a:extLst>
          </p:cNvPr>
          <p:cNvSpPr txBox="1"/>
          <p:nvPr/>
        </p:nvSpPr>
        <p:spPr>
          <a:xfrm>
            <a:off x="560504" y="1411490"/>
            <a:ext cx="11070992" cy="151259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 altLang="ko-KR" sz="2400" dirty="0"/>
              <a:t>Analyzing Large Language Models’ Capability in Location Prediction</a:t>
            </a:r>
            <a:endParaRPr lang="en" altLang="ko-KR" sz="2400" b="0" i="0" dirty="0">
              <a:solidFill>
                <a:srgbClr val="000000"/>
              </a:solidFill>
              <a:effectLst/>
              <a:latin typeface="var(--headings-font-family)"/>
            </a:endParaRPr>
          </a:p>
          <a:p>
            <a:pPr marL="914400" lvl="1" indent="-457200">
              <a:lnSpc>
                <a:spcPct val="150000"/>
              </a:lnSpc>
              <a:buFont typeface="Arial" panose="020B0604020202020204" pitchFamily="34" charset="0"/>
              <a:buChar char="•"/>
            </a:pPr>
            <a:r>
              <a:rPr lang="en-US" altLang="ko-KR" sz="2000" dirty="0">
                <a:hlinkClick r:id="rId3"/>
              </a:rPr>
              <a:t>https://aclanthology.org/2024.lrec-main.85.pdf</a:t>
            </a:r>
            <a:endParaRPr lang="en-US" altLang="ko-KR" sz="2000" dirty="0"/>
          </a:p>
          <a:p>
            <a:pPr marL="914400" lvl="1" indent="-457200">
              <a:lnSpc>
                <a:spcPct val="150000"/>
              </a:lnSpc>
              <a:buFont typeface="Arial" panose="020B0604020202020204" pitchFamily="34" charset="0"/>
              <a:buChar char="•"/>
            </a:pPr>
            <a:r>
              <a:rPr lang="en-US" altLang="ko-KR" sz="2000" dirty="0"/>
              <a:t>LoRa(Low-Rank Adaptation) for Fine-Tuning</a:t>
            </a:r>
          </a:p>
        </p:txBody>
      </p:sp>
      <p:pic>
        <p:nvPicPr>
          <p:cNvPr id="7" name="그림 6" descr="텍스트, 폰트, 스크린샷이(가) 표시된 사진&#10;&#10;자동 생성된 설명">
            <a:extLst>
              <a:ext uri="{FF2B5EF4-FFF2-40B4-BE49-F238E27FC236}">
                <a16:creationId xmlns:a16="http://schemas.microsoft.com/office/drawing/2014/main" id="{CB2758B2-D620-C5F7-DDA5-36E56B1C12E1}"/>
              </a:ext>
            </a:extLst>
          </p:cNvPr>
          <p:cNvPicPr>
            <a:picLocks noChangeAspect="1"/>
          </p:cNvPicPr>
          <p:nvPr/>
        </p:nvPicPr>
        <p:blipFill>
          <a:blip r:embed="rId4"/>
          <a:stretch>
            <a:fillRect/>
          </a:stretch>
        </p:blipFill>
        <p:spPr>
          <a:xfrm>
            <a:off x="6915150" y="3057638"/>
            <a:ext cx="4631963" cy="2782235"/>
          </a:xfrm>
          <a:prstGeom prst="rect">
            <a:avLst/>
          </a:prstGeom>
        </p:spPr>
      </p:pic>
      <p:pic>
        <p:nvPicPr>
          <p:cNvPr id="11" name="그림 10" descr="텍스트, 스크린샷, 도표, 폰트이(가) 표시된 사진&#10;&#10;자동 생성된 설명">
            <a:extLst>
              <a:ext uri="{FF2B5EF4-FFF2-40B4-BE49-F238E27FC236}">
                <a16:creationId xmlns:a16="http://schemas.microsoft.com/office/drawing/2014/main" id="{FA0CDDB8-CE88-5631-2C84-143552D82F63}"/>
              </a:ext>
            </a:extLst>
          </p:cNvPr>
          <p:cNvPicPr>
            <a:picLocks noChangeAspect="1"/>
          </p:cNvPicPr>
          <p:nvPr/>
        </p:nvPicPr>
        <p:blipFill>
          <a:blip r:embed="rId5"/>
          <a:stretch>
            <a:fillRect/>
          </a:stretch>
        </p:blipFill>
        <p:spPr>
          <a:xfrm>
            <a:off x="2525693" y="3057638"/>
            <a:ext cx="3111178" cy="2878734"/>
          </a:xfrm>
          <a:prstGeom prst="rect">
            <a:avLst/>
          </a:prstGeom>
        </p:spPr>
      </p:pic>
    </p:spTree>
    <p:extLst>
      <p:ext uri="{BB962C8B-B14F-4D97-AF65-F5344CB8AC3E}">
        <p14:creationId xmlns:p14="http://schemas.microsoft.com/office/powerpoint/2010/main" val="2304954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331F6-BC2C-D0EC-15DE-D1EA12ADAED7}"/>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D17CD1D2-EC0F-C2B5-7E66-A6A389A27A49}"/>
              </a:ext>
            </a:extLst>
          </p:cNvPr>
          <p:cNvSpPr txBox="1"/>
          <p:nvPr/>
        </p:nvSpPr>
        <p:spPr>
          <a:xfrm>
            <a:off x="688763" y="245765"/>
            <a:ext cx="6545382" cy="707886"/>
          </a:xfrm>
          <a:prstGeom prst="rect">
            <a:avLst/>
          </a:prstGeom>
          <a:noFill/>
        </p:spPr>
        <p:txBody>
          <a:bodyPr wrap="none" rtlCol="0">
            <a:spAutoFit/>
          </a:bodyPr>
          <a:lstStyle/>
          <a:p>
            <a:r>
              <a:rPr lang="en-US" sz="4000" dirty="0">
                <a:solidFill>
                  <a:srgbClr val="0B2340"/>
                </a:solidFill>
                <a:latin typeface="Arial" panose="020B0604020202020204" pitchFamily="34" charset="0"/>
                <a:cs typeface="Arial" panose="020B0604020202020204" pitchFamily="34" charset="0"/>
              </a:rPr>
              <a:t>Progress Report – Nov 10th</a:t>
            </a:r>
          </a:p>
        </p:txBody>
      </p:sp>
      <p:sp>
        <p:nvSpPr>
          <p:cNvPr id="14" name="TextBox 13">
            <a:extLst>
              <a:ext uri="{FF2B5EF4-FFF2-40B4-BE49-F238E27FC236}">
                <a16:creationId xmlns:a16="http://schemas.microsoft.com/office/drawing/2014/main" id="{29130CAB-CB23-9F56-E7F5-B085669CCA99}"/>
              </a:ext>
            </a:extLst>
          </p:cNvPr>
          <p:cNvSpPr txBox="1"/>
          <p:nvPr/>
        </p:nvSpPr>
        <p:spPr>
          <a:xfrm>
            <a:off x="701826" y="908604"/>
            <a:ext cx="5310524" cy="369332"/>
          </a:xfrm>
          <a:prstGeom prst="rect">
            <a:avLst/>
          </a:prstGeom>
          <a:noFill/>
        </p:spPr>
        <p:txBody>
          <a:bodyPr wrap="square" rtlCol="0">
            <a:spAutoFit/>
          </a:bodyPr>
          <a:lstStyle/>
          <a:p>
            <a:r>
              <a:rPr lang="en-US" b="1" dirty="0">
                <a:solidFill>
                  <a:srgbClr val="F05A21"/>
                </a:solidFill>
                <a:latin typeface="Arial" panose="020B0604020202020204" pitchFamily="34" charset="0"/>
                <a:cs typeface="Arial" panose="020B0604020202020204" pitchFamily="34" charset="0"/>
              </a:rPr>
              <a:t>Fall 2024 – AI Practicum</a:t>
            </a:r>
          </a:p>
        </p:txBody>
      </p:sp>
      <p:graphicFrame>
        <p:nvGraphicFramePr>
          <p:cNvPr id="3" name="표 2">
            <a:extLst>
              <a:ext uri="{FF2B5EF4-FFF2-40B4-BE49-F238E27FC236}">
                <a16:creationId xmlns:a16="http://schemas.microsoft.com/office/drawing/2014/main" id="{920CD353-959A-DA82-0B56-B06879D39ABD}"/>
              </a:ext>
            </a:extLst>
          </p:cNvPr>
          <p:cNvGraphicFramePr>
            <a:graphicFrameLocks noGrp="1"/>
          </p:cNvGraphicFramePr>
          <p:nvPr/>
        </p:nvGraphicFramePr>
        <p:xfrm>
          <a:off x="928913" y="1514889"/>
          <a:ext cx="10726058" cy="3210560"/>
        </p:xfrm>
        <a:graphic>
          <a:graphicData uri="http://schemas.openxmlformats.org/drawingml/2006/table">
            <a:tbl>
              <a:tblPr firstRow="1" bandRow="1">
                <a:tableStyleId>{5C22544A-7EE6-4342-B048-85BDC9FD1C3A}</a:tableStyleId>
              </a:tblPr>
              <a:tblGrid>
                <a:gridCol w="4137192">
                  <a:extLst>
                    <a:ext uri="{9D8B030D-6E8A-4147-A177-3AD203B41FA5}">
                      <a16:colId xmlns:a16="http://schemas.microsoft.com/office/drawing/2014/main" val="2647886435"/>
                    </a:ext>
                  </a:extLst>
                </a:gridCol>
                <a:gridCol w="6588866">
                  <a:extLst>
                    <a:ext uri="{9D8B030D-6E8A-4147-A177-3AD203B41FA5}">
                      <a16:colId xmlns:a16="http://schemas.microsoft.com/office/drawing/2014/main" val="62166882"/>
                    </a:ext>
                  </a:extLst>
                </a:gridCol>
              </a:tblGrid>
              <a:tr h="370840">
                <a:tc>
                  <a:txBody>
                    <a:bodyPr/>
                    <a:lstStyle/>
                    <a:p>
                      <a:pPr algn="ctr" latinLnBrk="1"/>
                      <a:r>
                        <a:rPr lang="en-US" altLang="ko-KR" dirty="0"/>
                        <a:t>Action Items</a:t>
                      </a:r>
                      <a:endParaRPr lang="ko-KR" altLang="en-US" dirty="0"/>
                    </a:p>
                  </a:txBody>
                  <a:tcPr/>
                </a:tc>
                <a:tc>
                  <a:txBody>
                    <a:bodyPr/>
                    <a:lstStyle/>
                    <a:p>
                      <a:pPr algn="ctr" latinLnBrk="1"/>
                      <a:r>
                        <a:rPr lang="en-US" altLang="ko-KR" dirty="0"/>
                        <a:t>Progress</a:t>
                      </a:r>
                      <a:endParaRPr lang="ko-KR" altLang="en-US" dirty="0"/>
                    </a:p>
                  </a:txBody>
                  <a:tcPr/>
                </a:tc>
                <a:extLst>
                  <a:ext uri="{0D108BD9-81ED-4DB2-BD59-A6C34878D82A}">
                    <a16:rowId xmlns:a16="http://schemas.microsoft.com/office/drawing/2014/main" val="1776195443"/>
                  </a:ext>
                </a:extLst>
              </a:tr>
              <a:tr h="370840">
                <a:tc>
                  <a:txBody>
                    <a:bodyPr/>
                    <a:lstStyle/>
                    <a:p>
                      <a:pPr latinLnBrk="1"/>
                      <a:r>
                        <a:rPr lang="en-US" altLang="ko-KR" dirty="0"/>
                        <a:t>Review Previous Research</a:t>
                      </a:r>
                      <a:endParaRPr lang="ko-KR" altLang="en-US" dirty="0"/>
                    </a:p>
                  </a:txBody>
                  <a:tcPr anchor="ctr"/>
                </a:tc>
                <a:tc>
                  <a:txBody>
                    <a:bodyPr/>
                    <a:lstStyle/>
                    <a:p>
                      <a:pPr marL="285750" indent="-285750" latinLnBrk="1">
                        <a:buFont typeface="Arial" panose="020B0604020202020204" pitchFamily="34" charset="0"/>
                        <a:buChar char="•"/>
                      </a:pPr>
                      <a:r>
                        <a:rPr lang="en-US" altLang="ko-KR" sz="1600" dirty="0"/>
                        <a:t>Review the papers of location prediction Model</a:t>
                      </a:r>
                    </a:p>
                  </a:txBody>
                  <a:tcPr/>
                </a:tc>
                <a:extLst>
                  <a:ext uri="{0D108BD9-81ED-4DB2-BD59-A6C34878D82A}">
                    <a16:rowId xmlns:a16="http://schemas.microsoft.com/office/drawing/2014/main" val="1859825448"/>
                  </a:ext>
                </a:extLst>
              </a:tr>
              <a:tr h="370840">
                <a:tc>
                  <a:txBody>
                    <a:bodyPr/>
                    <a:lstStyle/>
                    <a:p>
                      <a:pPr latinLnBrk="1"/>
                      <a:r>
                        <a:rPr lang="en-US" altLang="ko-KR" dirty="0"/>
                        <a:t>Processing &amp; Analysis DB</a:t>
                      </a:r>
                      <a:endParaRPr lang="ko-KR" altLang="en-US" dirty="0"/>
                    </a:p>
                  </a:txBody>
                  <a:tcPr anchor="ctr"/>
                </a:tc>
                <a:tc>
                  <a:txBody>
                    <a:bodyPr/>
                    <a:lstStyle/>
                    <a:p>
                      <a:pPr marL="285750" indent="-285750" latinLnBrk="1">
                        <a:buFont typeface="Arial" panose="020B0604020202020204" pitchFamily="34" charset="0"/>
                        <a:buChar char="•"/>
                      </a:pPr>
                      <a:r>
                        <a:rPr lang="en-US" altLang="ko-KR" sz="1600" dirty="0"/>
                        <a:t>Cleaning and Organizing DB</a:t>
                      </a:r>
                    </a:p>
                    <a:p>
                      <a:pPr marL="285750" indent="-285750" latinLnBrk="1">
                        <a:buFont typeface="Arial" panose="020B0604020202020204" pitchFamily="34" charset="0"/>
                        <a:buChar char="•"/>
                      </a:pPr>
                      <a:r>
                        <a:rPr lang="en-US" altLang="ko-KR" sz="1600" dirty="0"/>
                        <a:t>Translation</a:t>
                      </a:r>
                    </a:p>
                    <a:p>
                      <a:pPr marL="285750" indent="-285750" latinLnBrk="1">
                        <a:buFont typeface="Arial" panose="020B0604020202020204" pitchFamily="34" charset="0"/>
                        <a:buChar char="•"/>
                      </a:pPr>
                      <a:r>
                        <a:rPr lang="en-US" altLang="ko-KR" sz="1600" dirty="0"/>
                        <a:t>Statistic Analysis</a:t>
                      </a:r>
                      <a:endParaRPr lang="ko-KR" altLang="en-US" sz="1600" dirty="0"/>
                    </a:p>
                  </a:txBody>
                  <a:tcPr/>
                </a:tc>
                <a:extLst>
                  <a:ext uri="{0D108BD9-81ED-4DB2-BD59-A6C34878D82A}">
                    <a16:rowId xmlns:a16="http://schemas.microsoft.com/office/drawing/2014/main" val="1187993219"/>
                  </a:ext>
                </a:extLst>
              </a:tr>
              <a:tr h="370840">
                <a:tc>
                  <a:txBody>
                    <a:bodyPr/>
                    <a:lstStyle/>
                    <a:p>
                      <a:pPr latinLnBrk="1"/>
                      <a:r>
                        <a:rPr lang="en-US" altLang="ko-KR" dirty="0"/>
                        <a:t>Initial Model Design &amp; Training </a:t>
                      </a:r>
                      <a:endParaRPr lang="ko-KR" altLang="en-US" dirty="0"/>
                    </a:p>
                  </a:txBody>
                  <a:tcPr anchor="ctr"/>
                </a:tc>
                <a:tc>
                  <a:txBody>
                    <a:bodyPr/>
                    <a:lstStyle/>
                    <a:p>
                      <a:pPr marL="285750" indent="-285750" latinLnBrk="1">
                        <a:buFont typeface="Arial" panose="020B0604020202020204" pitchFamily="34" charset="0"/>
                        <a:buChar char="•"/>
                      </a:pPr>
                      <a:r>
                        <a:rPr lang="en-US" altLang="ko-KR" sz="1600" dirty="0"/>
                        <a:t>BERT based Model + Header for Location </a:t>
                      </a:r>
                      <a:r>
                        <a:rPr lang="en-US" altLang="ko-KR" sz="1600" dirty="0">
                          <a:sym typeface="Wingdings" pitchFamily="2" charset="2"/>
                        </a:rPr>
                        <a:t> Fine-Tuning</a:t>
                      </a:r>
                    </a:p>
                    <a:p>
                      <a:pPr marL="742950" lvl="1" indent="-285750" latinLnBrk="1">
                        <a:buFont typeface="Arial" panose="020B0604020202020204" pitchFamily="34" charset="0"/>
                        <a:buChar char="•"/>
                      </a:pPr>
                      <a:r>
                        <a:rPr lang="en-US" altLang="ko-KR" sz="1600" dirty="0">
                          <a:sym typeface="Wingdings" pitchFamily="2" charset="2"/>
                        </a:rPr>
                        <a:t>Predict State, Location (Latitude, Longitude)</a:t>
                      </a:r>
                    </a:p>
                    <a:p>
                      <a:pPr marL="285750" indent="-285750" latinLnBrk="1">
                        <a:buFont typeface="Arial" panose="020B0604020202020204" pitchFamily="34" charset="0"/>
                        <a:buChar char="•"/>
                      </a:pPr>
                      <a:r>
                        <a:rPr lang="en-US" altLang="ko-KR" sz="1600" dirty="0">
                          <a:sym typeface="Wingdings" pitchFamily="2" charset="2"/>
                        </a:rPr>
                        <a:t>LLM: Inappropriate for Limited Resources</a:t>
                      </a:r>
                    </a:p>
                    <a:p>
                      <a:pPr marL="285750" indent="-285750" latinLnBrk="1">
                        <a:buFont typeface="Arial" panose="020B0604020202020204" pitchFamily="34" charset="0"/>
                        <a:buChar char="•"/>
                      </a:pPr>
                      <a:r>
                        <a:rPr lang="en-US" altLang="ko-KR" sz="1600" dirty="0">
                          <a:sym typeface="Wingdings" pitchFamily="2" charset="2"/>
                        </a:rPr>
                        <a:t>Cluster: Vector Clustering based Location Prediction</a:t>
                      </a:r>
                    </a:p>
                  </a:txBody>
                  <a:tcPr/>
                </a:tc>
                <a:extLst>
                  <a:ext uri="{0D108BD9-81ED-4DB2-BD59-A6C34878D82A}">
                    <a16:rowId xmlns:a16="http://schemas.microsoft.com/office/drawing/2014/main" val="4247532319"/>
                  </a:ext>
                </a:extLst>
              </a:tr>
              <a:tr h="370840">
                <a:tc>
                  <a:txBody>
                    <a:bodyPr/>
                    <a:lstStyle/>
                    <a:p>
                      <a:pPr latinLnBrk="1"/>
                      <a:r>
                        <a:rPr lang="en-US" altLang="ko-KR" dirty="0"/>
                        <a:t>Additional Feature</a:t>
                      </a:r>
                      <a:endParaRPr lang="ko-KR" altLang="en-US" dirty="0"/>
                    </a:p>
                  </a:txBody>
                  <a:tcPr anchor="ct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600" dirty="0"/>
                        <a:t>Sentiment Analysis: </a:t>
                      </a:r>
                      <a:r>
                        <a:rPr lang="en" altLang="ko-KR" sz="1600" dirty="0"/>
                        <a:t>VADER model, 3 Emotions</a:t>
                      </a:r>
                    </a:p>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600" dirty="0"/>
                        <a:t>Recommendation: </a:t>
                      </a:r>
                      <a:endParaRPr lang="ko-KR" altLang="en-US" sz="1600" dirty="0"/>
                    </a:p>
                  </a:txBody>
                  <a:tcPr/>
                </a:tc>
                <a:extLst>
                  <a:ext uri="{0D108BD9-81ED-4DB2-BD59-A6C34878D82A}">
                    <a16:rowId xmlns:a16="http://schemas.microsoft.com/office/drawing/2014/main" val="2321200380"/>
                  </a:ext>
                </a:extLst>
              </a:tr>
            </a:tbl>
          </a:graphicData>
        </a:graphic>
      </p:graphicFrame>
    </p:spTree>
    <p:extLst>
      <p:ext uri="{BB962C8B-B14F-4D97-AF65-F5344CB8AC3E}">
        <p14:creationId xmlns:p14="http://schemas.microsoft.com/office/powerpoint/2010/main" val="2477343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F2A9E-BC20-C7C4-FF54-1B79FC205E19}"/>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7F7A9A3B-6AEC-1DC4-48AC-164161395955}"/>
              </a:ext>
            </a:extLst>
          </p:cNvPr>
          <p:cNvSpPr txBox="1"/>
          <p:nvPr/>
        </p:nvSpPr>
        <p:spPr>
          <a:xfrm>
            <a:off x="688763" y="245765"/>
            <a:ext cx="10276780" cy="707886"/>
          </a:xfrm>
          <a:prstGeom prst="rect">
            <a:avLst/>
          </a:prstGeom>
          <a:noFill/>
        </p:spPr>
        <p:txBody>
          <a:bodyPr wrap="square" rtlCol="0">
            <a:spAutoFit/>
          </a:bodyPr>
          <a:lstStyle/>
          <a:p>
            <a:r>
              <a:rPr lang="en-US" altLang="ko-KR" sz="4000" dirty="0"/>
              <a:t>Review Previous Research</a:t>
            </a:r>
            <a:endParaRPr lang="en-US" sz="4000" dirty="0">
              <a:solidFill>
                <a:srgbClr val="0B2340"/>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AA76626-D348-EDDD-3579-4A81EE7CD992}"/>
              </a:ext>
            </a:extLst>
          </p:cNvPr>
          <p:cNvSpPr txBox="1"/>
          <p:nvPr/>
        </p:nvSpPr>
        <p:spPr>
          <a:xfrm>
            <a:off x="701826" y="908604"/>
            <a:ext cx="5310524" cy="369332"/>
          </a:xfrm>
          <a:prstGeom prst="rect">
            <a:avLst/>
          </a:prstGeom>
          <a:noFill/>
        </p:spPr>
        <p:txBody>
          <a:bodyPr wrap="square" rtlCol="0">
            <a:spAutoFit/>
          </a:bodyPr>
          <a:lstStyle/>
          <a:p>
            <a:r>
              <a:rPr lang="en-US" b="1" dirty="0">
                <a:solidFill>
                  <a:srgbClr val="F05A21"/>
                </a:solidFill>
                <a:latin typeface="Arial" panose="020B0604020202020204" pitchFamily="34" charset="0"/>
                <a:cs typeface="Arial" panose="020B0604020202020204" pitchFamily="34" charset="0"/>
              </a:rPr>
              <a:t>Fall 2024 – AI Practicum</a:t>
            </a:r>
          </a:p>
        </p:txBody>
      </p:sp>
      <p:sp>
        <p:nvSpPr>
          <p:cNvPr id="2" name="TextBox 1">
            <a:extLst>
              <a:ext uri="{FF2B5EF4-FFF2-40B4-BE49-F238E27FC236}">
                <a16:creationId xmlns:a16="http://schemas.microsoft.com/office/drawing/2014/main" id="{43269A92-D56F-3806-1996-5F7B3A8099E7}"/>
              </a:ext>
            </a:extLst>
          </p:cNvPr>
          <p:cNvSpPr txBox="1"/>
          <p:nvPr/>
        </p:nvSpPr>
        <p:spPr>
          <a:xfrm>
            <a:off x="560504" y="1411490"/>
            <a:ext cx="11070992" cy="5170646"/>
          </a:xfrm>
          <a:prstGeom prst="rect">
            <a:avLst/>
          </a:prstGeom>
          <a:noFill/>
        </p:spPr>
        <p:txBody>
          <a:bodyPr wrap="square" rtlCol="0">
            <a:spAutoFit/>
          </a:bodyPr>
          <a:lstStyle/>
          <a:p>
            <a:pPr marL="457200" indent="-457200" algn="l">
              <a:buFont typeface="Arial" panose="020B0604020202020204" pitchFamily="34" charset="0"/>
              <a:buChar char="•"/>
            </a:pPr>
            <a:r>
              <a:rPr kumimoji="1" lang="en-US" altLang="ko-KR" sz="2000" dirty="0">
                <a:latin typeface="Helvetica"/>
                <a:cs typeface="Helvetica"/>
              </a:rPr>
              <a:t>Machine Learning</a:t>
            </a:r>
          </a:p>
          <a:p>
            <a:pPr marL="914400" lvl="1" indent="-457200">
              <a:buFont typeface="Arial" panose="020B0604020202020204" pitchFamily="34" charset="0"/>
              <a:buChar char="•"/>
            </a:pPr>
            <a:r>
              <a:rPr kumimoji="1" lang="en-US" altLang="ko-KR" sz="2000" dirty="0">
                <a:latin typeface="Helvetica"/>
                <a:cs typeface="Helvetica"/>
              </a:rPr>
              <a:t>TF-IDE + SVR: Accuracy is worse than the Deep Learning based model</a:t>
            </a:r>
          </a:p>
          <a:p>
            <a:pPr marL="914400" lvl="1" indent="-457200">
              <a:buFont typeface="Arial" panose="020B0604020202020204" pitchFamily="34" charset="0"/>
              <a:buChar char="•"/>
            </a:pPr>
            <a:endParaRPr kumimoji="1" lang="en-US" altLang="ko-KR" sz="2000" dirty="0">
              <a:latin typeface="Helvetica"/>
              <a:cs typeface="Helvetica"/>
            </a:endParaRPr>
          </a:p>
          <a:p>
            <a:pPr marL="457200" indent="-457200" algn="l">
              <a:buFont typeface="Arial" panose="020B0604020202020204" pitchFamily="34" charset="0"/>
              <a:buChar char="•"/>
            </a:pPr>
            <a:r>
              <a:rPr kumimoji="1" lang="en-US" altLang="ko-KR" sz="2000" dirty="0">
                <a:latin typeface="Helvetica"/>
                <a:cs typeface="Helvetica"/>
              </a:rPr>
              <a:t>Deep Learning Model</a:t>
            </a:r>
          </a:p>
          <a:p>
            <a:pPr marL="914400" lvl="1" indent="-457200">
              <a:buFont typeface="Arial" panose="020B0604020202020204" pitchFamily="34" charset="0"/>
              <a:buChar char="•"/>
            </a:pPr>
            <a:r>
              <a:rPr kumimoji="1" lang="en-US" altLang="ko-KR" sz="2000" dirty="0">
                <a:latin typeface="Helvetica"/>
                <a:cs typeface="Helvetica"/>
              </a:rPr>
              <a:t>RNN</a:t>
            </a:r>
          </a:p>
          <a:p>
            <a:pPr marL="1371600" lvl="2" indent="-457200">
              <a:buFont typeface="Arial" panose="020B0604020202020204" pitchFamily="34" charset="0"/>
              <a:buChar char="•"/>
            </a:pPr>
            <a:r>
              <a:rPr kumimoji="1" lang="en-US" altLang="ko-KR" sz="2000" dirty="0">
                <a:latin typeface="Helvetica"/>
                <a:cs typeface="Helvetica"/>
              </a:rPr>
              <a:t>LSTM based Model</a:t>
            </a:r>
          </a:p>
          <a:p>
            <a:pPr marL="1371600" lvl="2" indent="-457200">
              <a:buFont typeface="Arial" panose="020B0604020202020204" pitchFamily="34" charset="0"/>
              <a:buChar char="•"/>
            </a:pPr>
            <a:r>
              <a:rPr kumimoji="1" lang="en-US" altLang="ko-KR" sz="2000" dirty="0">
                <a:latin typeface="Helvetica"/>
                <a:cs typeface="Helvetica"/>
              </a:rPr>
              <a:t>CNN+SVM</a:t>
            </a:r>
          </a:p>
          <a:p>
            <a:pPr marL="1371600" lvl="2" indent="-457200">
              <a:buFont typeface="Arial" panose="020B0604020202020204" pitchFamily="34" charset="0"/>
              <a:buChar char="•"/>
            </a:pPr>
            <a:endParaRPr kumimoji="1" lang="en-US" altLang="ko-KR" sz="2000" dirty="0">
              <a:latin typeface="Helvetica"/>
              <a:cs typeface="Helvetica"/>
            </a:endParaRPr>
          </a:p>
          <a:p>
            <a:pPr marL="914400" lvl="1" indent="-457200">
              <a:buFont typeface="Arial" panose="020B0604020202020204" pitchFamily="34" charset="0"/>
              <a:buChar char="•"/>
            </a:pPr>
            <a:r>
              <a:rPr kumimoji="1" lang="en-US" altLang="ko-KR" sz="2000" b="1" dirty="0">
                <a:latin typeface="Helvetica"/>
                <a:cs typeface="Helvetica"/>
              </a:rPr>
              <a:t>BERT</a:t>
            </a:r>
          </a:p>
          <a:p>
            <a:pPr marL="1371600" lvl="2" indent="-457200">
              <a:buFont typeface="Arial" panose="020B0604020202020204" pitchFamily="34" charset="0"/>
              <a:buChar char="•"/>
            </a:pPr>
            <a:r>
              <a:rPr kumimoji="1" lang="en-US" altLang="ko-KR" dirty="0">
                <a:latin typeface="Helvetica"/>
                <a:cs typeface="Helvetica"/>
              </a:rPr>
              <a:t>Transformer Encoder: Foundation model </a:t>
            </a:r>
            <a:r>
              <a:rPr kumimoji="1" lang="en-US" altLang="ko-KR" dirty="0">
                <a:latin typeface="Helvetica"/>
                <a:cs typeface="Helvetica"/>
                <a:sym typeface="Wingdings" pitchFamily="2" charset="2"/>
              </a:rPr>
              <a:t> Model convert text to Vectorized data</a:t>
            </a:r>
            <a:endParaRPr kumimoji="1" lang="en-US" altLang="ko-KR" dirty="0">
              <a:latin typeface="Helvetica"/>
              <a:cs typeface="Helvetica"/>
            </a:endParaRPr>
          </a:p>
          <a:p>
            <a:pPr marL="1371600" lvl="2" indent="-457200">
              <a:buFont typeface="Arial" panose="020B0604020202020204" pitchFamily="34" charset="0"/>
              <a:buChar char="•"/>
            </a:pPr>
            <a:r>
              <a:rPr kumimoji="1" lang="en-US" altLang="ko-KR" dirty="0">
                <a:latin typeface="Helvetica"/>
                <a:cs typeface="Helvetica"/>
              </a:rPr>
              <a:t>BERT + Additional Layer: Fine-Tuning only Additional Layer.</a:t>
            </a:r>
          </a:p>
          <a:p>
            <a:pPr marL="1371600" lvl="2" indent="-457200">
              <a:buFont typeface="Arial" panose="020B0604020202020204" pitchFamily="34" charset="0"/>
              <a:buChar char="•"/>
            </a:pPr>
            <a:endParaRPr kumimoji="1" lang="en-US" altLang="ko-KR" dirty="0">
              <a:latin typeface="Helvetica"/>
              <a:cs typeface="Helvetica"/>
            </a:endParaRPr>
          </a:p>
          <a:p>
            <a:pPr marL="914400" lvl="1" indent="-457200">
              <a:buFont typeface="Arial" panose="020B0604020202020204" pitchFamily="34" charset="0"/>
              <a:buChar char="•"/>
            </a:pPr>
            <a:r>
              <a:rPr kumimoji="1" lang="en-US" altLang="ko-KR" sz="2000" b="1" dirty="0">
                <a:latin typeface="Helvetica"/>
                <a:cs typeface="Helvetica"/>
              </a:rPr>
              <a:t>LLM (GPT,</a:t>
            </a:r>
            <a:r>
              <a:rPr kumimoji="1" lang="ko-KR" altLang="en-US" sz="2000" b="1" dirty="0">
                <a:latin typeface="Helvetica"/>
                <a:cs typeface="Helvetica"/>
              </a:rPr>
              <a:t> </a:t>
            </a:r>
            <a:r>
              <a:rPr kumimoji="1" lang="en-US" altLang="ko-KR" sz="2000" b="1" dirty="0">
                <a:latin typeface="Helvetica"/>
                <a:cs typeface="Helvetica"/>
              </a:rPr>
              <a:t>LLMA)</a:t>
            </a:r>
          </a:p>
          <a:p>
            <a:pPr marL="1371600" lvl="2" indent="-457200">
              <a:buFont typeface="Arial" panose="020B0604020202020204" pitchFamily="34" charset="0"/>
              <a:buChar char="•"/>
            </a:pPr>
            <a:r>
              <a:rPr kumimoji="1" lang="en-US" altLang="ko-KR" dirty="0">
                <a:latin typeface="Helvetica"/>
                <a:cs typeface="Helvetica"/>
              </a:rPr>
              <a:t>Adopted Transformer Decoder</a:t>
            </a:r>
          </a:p>
          <a:p>
            <a:pPr marL="1371600" lvl="2" indent="-457200">
              <a:buFont typeface="Arial" panose="020B0604020202020204" pitchFamily="34" charset="0"/>
              <a:buChar char="•"/>
            </a:pPr>
            <a:r>
              <a:rPr kumimoji="1" lang="en-US" altLang="ko-KR" dirty="0">
                <a:latin typeface="Helvetica"/>
                <a:cs typeface="Helvetica"/>
              </a:rPr>
              <a:t>Fine-Tune with LoRa: </a:t>
            </a:r>
            <a:r>
              <a:rPr lang="en" altLang="ko-KR" dirty="0"/>
              <a:t>require many GPUs</a:t>
            </a:r>
            <a:r>
              <a:rPr lang="en-US" altLang="ko-KR" dirty="0"/>
              <a:t>.</a:t>
            </a:r>
            <a:r>
              <a:rPr lang="ko-KR" altLang="en-US" dirty="0"/>
              <a:t> </a:t>
            </a:r>
            <a:endParaRPr kumimoji="1" lang="en-US" altLang="ko-KR" dirty="0">
              <a:latin typeface="Helvetica"/>
              <a:cs typeface="Helvetica"/>
            </a:endParaRPr>
          </a:p>
          <a:p>
            <a:endParaRPr kumimoji="1" lang="en-US" altLang="ko-KR" sz="2000" dirty="0">
              <a:latin typeface="Helvetica"/>
              <a:cs typeface="Helvetica"/>
            </a:endParaRPr>
          </a:p>
          <a:p>
            <a:pPr marL="457200" indent="-457200">
              <a:buFont typeface="Arial" panose="020B0604020202020204" pitchFamily="34" charset="0"/>
              <a:buChar char="•"/>
            </a:pPr>
            <a:endParaRPr kumimoji="1" lang="ko-KR" altLang="en-US" sz="2000" dirty="0">
              <a:latin typeface="Helvetica"/>
              <a:cs typeface="Helvetica"/>
            </a:endParaRPr>
          </a:p>
        </p:txBody>
      </p:sp>
    </p:spTree>
    <p:extLst>
      <p:ext uri="{BB962C8B-B14F-4D97-AF65-F5344CB8AC3E}">
        <p14:creationId xmlns:p14="http://schemas.microsoft.com/office/powerpoint/2010/main" val="601298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3D879-5E6E-6F71-DF4D-E3B7D9F3560B}"/>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ADAB93AE-9EAD-95CA-5CB9-3E3AE30881C7}"/>
              </a:ext>
            </a:extLst>
          </p:cNvPr>
          <p:cNvSpPr txBox="1"/>
          <p:nvPr/>
        </p:nvSpPr>
        <p:spPr>
          <a:xfrm>
            <a:off x="701826" y="908604"/>
            <a:ext cx="5310524" cy="369332"/>
          </a:xfrm>
          <a:prstGeom prst="rect">
            <a:avLst/>
          </a:prstGeom>
          <a:noFill/>
        </p:spPr>
        <p:txBody>
          <a:bodyPr wrap="square" rtlCol="0">
            <a:spAutoFit/>
          </a:bodyPr>
          <a:lstStyle/>
          <a:p>
            <a:r>
              <a:rPr lang="en-US" b="1" dirty="0">
                <a:solidFill>
                  <a:srgbClr val="F05A21"/>
                </a:solidFill>
                <a:latin typeface="Arial" panose="020B0604020202020204" pitchFamily="34" charset="0"/>
                <a:cs typeface="Arial" panose="020B0604020202020204" pitchFamily="34" charset="0"/>
              </a:rPr>
              <a:t>Fall 2024 – AI Practicum</a:t>
            </a:r>
          </a:p>
        </p:txBody>
      </p:sp>
      <p:sp>
        <p:nvSpPr>
          <p:cNvPr id="3" name="TextBox 2">
            <a:extLst>
              <a:ext uri="{FF2B5EF4-FFF2-40B4-BE49-F238E27FC236}">
                <a16:creationId xmlns:a16="http://schemas.microsoft.com/office/drawing/2014/main" id="{08C3FED5-156F-DA41-76E1-FA90C4CFD05B}"/>
              </a:ext>
            </a:extLst>
          </p:cNvPr>
          <p:cNvSpPr txBox="1"/>
          <p:nvPr/>
        </p:nvSpPr>
        <p:spPr>
          <a:xfrm>
            <a:off x="688763" y="245765"/>
            <a:ext cx="5399812" cy="707886"/>
          </a:xfrm>
          <a:prstGeom prst="rect">
            <a:avLst/>
          </a:prstGeom>
          <a:noFill/>
        </p:spPr>
        <p:txBody>
          <a:bodyPr wrap="none" rtlCol="0">
            <a:spAutoFit/>
          </a:bodyPr>
          <a:lstStyle/>
          <a:p>
            <a:r>
              <a:rPr lang="en" altLang="ko-KR" sz="4000" dirty="0"/>
              <a:t>Process &amp; Analysis DB</a:t>
            </a:r>
            <a:endParaRPr lang="en-US" sz="4000" dirty="0">
              <a:solidFill>
                <a:srgbClr val="0B2340"/>
              </a:solidFill>
              <a:latin typeface="Arial" panose="020B0604020202020204" pitchFamily="34" charset="0"/>
              <a:cs typeface="Arial" panose="020B0604020202020204" pitchFamily="34" charset="0"/>
            </a:endParaRPr>
          </a:p>
        </p:txBody>
      </p:sp>
      <p:sp>
        <p:nvSpPr>
          <p:cNvPr id="4" name="모서리가 둥근 직사각형 3">
            <a:extLst>
              <a:ext uri="{FF2B5EF4-FFF2-40B4-BE49-F238E27FC236}">
                <a16:creationId xmlns:a16="http://schemas.microsoft.com/office/drawing/2014/main" id="{2CB00C88-2E98-DF5A-428F-7C54774D0AD6}"/>
              </a:ext>
            </a:extLst>
          </p:cNvPr>
          <p:cNvSpPr/>
          <p:nvPr/>
        </p:nvSpPr>
        <p:spPr>
          <a:xfrm>
            <a:off x="315492" y="1545771"/>
            <a:ext cx="5780507" cy="4593772"/>
          </a:xfrm>
          <a:prstGeom prst="roundRect">
            <a:avLst>
              <a:gd name="adj" fmla="val 5438"/>
            </a:avLst>
          </a:prstGeom>
          <a:noFill/>
          <a:ln w="190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5" name="모서리가 둥근 직사각형 4">
            <a:extLst>
              <a:ext uri="{FF2B5EF4-FFF2-40B4-BE49-F238E27FC236}">
                <a16:creationId xmlns:a16="http://schemas.microsoft.com/office/drawing/2014/main" id="{FA81A014-B256-B608-3D53-5DB9901B7EB9}"/>
              </a:ext>
            </a:extLst>
          </p:cNvPr>
          <p:cNvSpPr/>
          <p:nvPr/>
        </p:nvSpPr>
        <p:spPr>
          <a:xfrm>
            <a:off x="6248399" y="1545771"/>
            <a:ext cx="5780507" cy="4593772"/>
          </a:xfrm>
          <a:prstGeom prst="roundRect">
            <a:avLst>
              <a:gd name="adj" fmla="val 5438"/>
            </a:avLst>
          </a:prstGeom>
          <a:noFill/>
          <a:ln w="190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 name="모서리가 둥근 직사각형 5">
            <a:extLst>
              <a:ext uri="{FF2B5EF4-FFF2-40B4-BE49-F238E27FC236}">
                <a16:creationId xmlns:a16="http://schemas.microsoft.com/office/drawing/2014/main" id="{532D0E09-B4CE-6897-F305-ADA5A9223D64}"/>
              </a:ext>
            </a:extLst>
          </p:cNvPr>
          <p:cNvSpPr/>
          <p:nvPr/>
        </p:nvSpPr>
        <p:spPr>
          <a:xfrm>
            <a:off x="315492" y="1277936"/>
            <a:ext cx="2569028" cy="4637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ko-KR" dirty="0"/>
              <a:t>Data Preprocessing</a:t>
            </a:r>
            <a:endParaRPr kumimoji="1" lang="ko-KR" altLang="en-US" dirty="0"/>
          </a:p>
        </p:txBody>
      </p:sp>
      <p:sp>
        <p:nvSpPr>
          <p:cNvPr id="7" name="TextBox 6">
            <a:extLst>
              <a:ext uri="{FF2B5EF4-FFF2-40B4-BE49-F238E27FC236}">
                <a16:creationId xmlns:a16="http://schemas.microsoft.com/office/drawing/2014/main" id="{6C10AB27-620F-F32B-D065-B7E14CD100F5}"/>
              </a:ext>
            </a:extLst>
          </p:cNvPr>
          <p:cNvSpPr txBox="1"/>
          <p:nvPr/>
        </p:nvSpPr>
        <p:spPr>
          <a:xfrm>
            <a:off x="529771" y="1981200"/>
            <a:ext cx="5275943" cy="2431435"/>
          </a:xfrm>
          <a:prstGeom prst="rect">
            <a:avLst/>
          </a:prstGeom>
          <a:noFill/>
        </p:spPr>
        <p:txBody>
          <a:bodyPr wrap="square" rtlCol="0">
            <a:spAutoFit/>
          </a:bodyPr>
          <a:lstStyle/>
          <a:p>
            <a:pPr marL="457200" indent="-457200" algn="l">
              <a:buFont typeface="Arial" panose="020B0604020202020204" pitchFamily="34" charset="0"/>
              <a:buChar char="•"/>
            </a:pPr>
            <a:r>
              <a:rPr kumimoji="1" lang="en-US" altLang="ko-KR" sz="2000" dirty="0">
                <a:solidFill>
                  <a:schemeClr val="accent1">
                    <a:lumMod val="50000"/>
                  </a:schemeClr>
                </a:solidFill>
                <a:latin typeface="Helvetica"/>
                <a:cs typeface="Helvetica"/>
              </a:rPr>
              <a:t>Cleaning DB</a:t>
            </a:r>
          </a:p>
          <a:p>
            <a:pPr marL="914400" lvl="1" indent="-457200">
              <a:buFont typeface="Arial" panose="020B0604020202020204" pitchFamily="34" charset="0"/>
              <a:buChar char="•"/>
            </a:pPr>
            <a:r>
              <a:rPr kumimoji="1" lang="en" altLang="ko-KR" sz="1600" dirty="0">
                <a:solidFill>
                  <a:schemeClr val="accent1">
                    <a:lumMod val="50000"/>
                  </a:schemeClr>
                </a:solidFill>
                <a:latin typeface="Helvetica"/>
                <a:cs typeface="Helvetica"/>
              </a:rPr>
              <a:t>emojis</a:t>
            </a:r>
          </a:p>
          <a:p>
            <a:pPr marL="914400" lvl="1" indent="-457200">
              <a:buFont typeface="Arial" panose="020B0604020202020204" pitchFamily="34" charset="0"/>
              <a:buChar char="•"/>
            </a:pPr>
            <a:r>
              <a:rPr kumimoji="1" lang="en" altLang="ko-KR" sz="1600" dirty="0">
                <a:solidFill>
                  <a:schemeClr val="accent1">
                    <a:lumMod val="50000"/>
                  </a:schemeClr>
                </a:solidFill>
                <a:latin typeface="Helvetica"/>
                <a:cs typeface="Helvetica"/>
              </a:rPr>
              <a:t>Missing text fields</a:t>
            </a:r>
          </a:p>
          <a:p>
            <a:pPr marL="914400" lvl="1" indent="-457200">
              <a:buFont typeface="Arial" panose="020B0604020202020204" pitchFamily="34" charset="0"/>
              <a:buChar char="•"/>
            </a:pPr>
            <a:r>
              <a:rPr kumimoji="1" lang="en-US" altLang="ko-KR" sz="1600" dirty="0">
                <a:solidFill>
                  <a:schemeClr val="accent1">
                    <a:lumMod val="50000"/>
                  </a:schemeClr>
                </a:solidFill>
                <a:latin typeface="Helvetica"/>
                <a:cs typeface="Helvetica"/>
              </a:rPr>
              <a:t>I</a:t>
            </a:r>
            <a:r>
              <a:rPr kumimoji="1" lang="en" altLang="ko-KR" sz="1600" dirty="0" err="1">
                <a:solidFill>
                  <a:schemeClr val="accent1">
                    <a:lumMod val="50000"/>
                  </a:schemeClr>
                </a:solidFill>
                <a:latin typeface="Helvetica"/>
                <a:cs typeface="Helvetica"/>
              </a:rPr>
              <a:t>naccurate</a:t>
            </a:r>
            <a:r>
              <a:rPr kumimoji="1" lang="en" altLang="ko-KR" sz="1600" dirty="0">
                <a:solidFill>
                  <a:schemeClr val="accent1">
                    <a:lumMod val="50000"/>
                  </a:schemeClr>
                </a:solidFill>
                <a:latin typeface="Helvetica"/>
                <a:cs typeface="Helvetica"/>
              </a:rPr>
              <a:t> location data</a:t>
            </a:r>
          </a:p>
          <a:p>
            <a:pPr marL="914400" lvl="1" indent="-457200">
              <a:buFont typeface="Arial" panose="020B0604020202020204" pitchFamily="34" charset="0"/>
              <a:buChar char="•"/>
            </a:pPr>
            <a:r>
              <a:rPr kumimoji="1" lang="en" altLang="ko-KR" sz="1600" dirty="0">
                <a:solidFill>
                  <a:schemeClr val="accent1">
                    <a:lumMod val="50000"/>
                  </a:schemeClr>
                </a:solidFill>
                <a:latin typeface="Helvetica"/>
                <a:cs typeface="Helvetica"/>
              </a:rPr>
              <a:t>Non-US locations</a:t>
            </a:r>
          </a:p>
          <a:p>
            <a:pPr marL="914400" lvl="1" indent="-457200">
              <a:buFont typeface="Arial" panose="020B0604020202020204" pitchFamily="34" charset="0"/>
              <a:buChar char="•"/>
            </a:pPr>
            <a:endParaRPr kumimoji="1" lang="en" altLang="ko-KR" sz="1600" dirty="0">
              <a:solidFill>
                <a:schemeClr val="accent1">
                  <a:lumMod val="50000"/>
                </a:schemeClr>
              </a:solidFill>
              <a:latin typeface="Helvetica"/>
              <a:cs typeface="Helvetica"/>
            </a:endParaRPr>
          </a:p>
          <a:p>
            <a:pPr marL="457200" indent="-457200">
              <a:buFont typeface="Arial" panose="020B0604020202020204" pitchFamily="34" charset="0"/>
              <a:buChar char="•"/>
            </a:pPr>
            <a:r>
              <a:rPr kumimoji="1" lang="en" altLang="ko-KR" sz="2000" dirty="0">
                <a:solidFill>
                  <a:schemeClr val="accent1">
                    <a:lumMod val="50000"/>
                  </a:schemeClr>
                </a:solidFill>
                <a:latin typeface="Helvetica"/>
                <a:cs typeface="Helvetica"/>
              </a:rPr>
              <a:t>Translation</a:t>
            </a:r>
          </a:p>
          <a:p>
            <a:pPr marL="914400" lvl="1" indent="-457200">
              <a:buFont typeface="Arial" panose="020B0604020202020204" pitchFamily="34" charset="0"/>
              <a:buChar char="•"/>
            </a:pPr>
            <a:r>
              <a:rPr kumimoji="1" lang="en" altLang="ko-KR" sz="1600" dirty="0">
                <a:solidFill>
                  <a:schemeClr val="accent1">
                    <a:lumMod val="50000"/>
                  </a:schemeClr>
                </a:solidFill>
                <a:latin typeface="Helvetica"/>
                <a:cs typeface="Helvetica"/>
              </a:rPr>
              <a:t>Translate Non-English Database Using Google Translator</a:t>
            </a:r>
            <a:endParaRPr kumimoji="1" lang="ko-KR" altLang="en-US" sz="1600" dirty="0">
              <a:solidFill>
                <a:schemeClr val="accent1">
                  <a:lumMod val="50000"/>
                </a:schemeClr>
              </a:solidFill>
              <a:latin typeface="Helvetica"/>
              <a:cs typeface="Helvetica"/>
            </a:endParaRPr>
          </a:p>
        </p:txBody>
      </p:sp>
      <p:sp>
        <p:nvSpPr>
          <p:cNvPr id="8" name="모서리가 둥근 직사각형 7">
            <a:extLst>
              <a:ext uri="{FF2B5EF4-FFF2-40B4-BE49-F238E27FC236}">
                <a16:creationId xmlns:a16="http://schemas.microsoft.com/office/drawing/2014/main" id="{D4601B54-7951-514E-89BA-B4D2966EB793}"/>
              </a:ext>
            </a:extLst>
          </p:cNvPr>
          <p:cNvSpPr/>
          <p:nvPr/>
        </p:nvSpPr>
        <p:spPr>
          <a:xfrm>
            <a:off x="6248399" y="1277936"/>
            <a:ext cx="2569028" cy="4637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ko-KR" dirty="0"/>
              <a:t>Analysis DB</a:t>
            </a:r>
            <a:endParaRPr kumimoji="1" lang="ko-KR" altLang="en-US" dirty="0"/>
          </a:p>
        </p:txBody>
      </p:sp>
      <p:pic>
        <p:nvPicPr>
          <p:cNvPr id="18" name="그림 17">
            <a:extLst>
              <a:ext uri="{FF2B5EF4-FFF2-40B4-BE49-F238E27FC236}">
                <a16:creationId xmlns:a16="http://schemas.microsoft.com/office/drawing/2014/main" id="{B4404C86-2687-27CF-9B7E-3E69D5E4DEB6}"/>
              </a:ext>
            </a:extLst>
          </p:cNvPr>
          <p:cNvPicPr>
            <a:picLocks noChangeAspect="1"/>
          </p:cNvPicPr>
          <p:nvPr/>
        </p:nvPicPr>
        <p:blipFill>
          <a:blip r:embed="rId3"/>
          <a:stretch>
            <a:fillRect/>
          </a:stretch>
        </p:blipFill>
        <p:spPr>
          <a:xfrm>
            <a:off x="529771" y="4800407"/>
            <a:ext cx="2191275" cy="631759"/>
          </a:xfrm>
          <a:prstGeom prst="rect">
            <a:avLst/>
          </a:prstGeom>
        </p:spPr>
      </p:pic>
      <p:sp>
        <p:nvSpPr>
          <p:cNvPr id="19" name="오른쪽 화살표[R] 18">
            <a:extLst>
              <a:ext uri="{FF2B5EF4-FFF2-40B4-BE49-F238E27FC236}">
                <a16:creationId xmlns:a16="http://schemas.microsoft.com/office/drawing/2014/main" id="{34728502-37B3-8527-65CD-1B083576DB59}"/>
              </a:ext>
            </a:extLst>
          </p:cNvPr>
          <p:cNvSpPr/>
          <p:nvPr/>
        </p:nvSpPr>
        <p:spPr>
          <a:xfrm>
            <a:off x="2831425" y="4923923"/>
            <a:ext cx="283222" cy="3520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 name="TextBox 19">
            <a:extLst>
              <a:ext uri="{FF2B5EF4-FFF2-40B4-BE49-F238E27FC236}">
                <a16:creationId xmlns:a16="http://schemas.microsoft.com/office/drawing/2014/main" id="{DE062DBF-0933-889E-EE14-D77228E1B15C}"/>
              </a:ext>
            </a:extLst>
          </p:cNvPr>
          <p:cNvSpPr txBox="1"/>
          <p:nvPr/>
        </p:nvSpPr>
        <p:spPr>
          <a:xfrm>
            <a:off x="3294361" y="4946045"/>
            <a:ext cx="2525485" cy="307777"/>
          </a:xfrm>
          <a:prstGeom prst="rect">
            <a:avLst/>
          </a:prstGeom>
          <a:noFill/>
        </p:spPr>
        <p:txBody>
          <a:bodyPr wrap="square" rtlCol="0">
            <a:spAutoFit/>
          </a:bodyPr>
          <a:lstStyle/>
          <a:p>
            <a:pPr algn="l"/>
            <a:r>
              <a:rPr kumimoji="1" lang="en-US" altLang="ko-KR" sz="1400" dirty="0">
                <a:solidFill>
                  <a:schemeClr val="accent1">
                    <a:lumMod val="50000"/>
                  </a:schemeClr>
                </a:solidFill>
                <a:latin typeface="Helvetica"/>
                <a:cs typeface="Helvetica"/>
              </a:rPr>
              <a:t>It’s decided. Getting a tattoo.</a:t>
            </a:r>
            <a:endParaRPr kumimoji="1" lang="ko-KR" altLang="en-US" sz="1400" dirty="0">
              <a:solidFill>
                <a:schemeClr val="accent1">
                  <a:lumMod val="50000"/>
                </a:schemeClr>
              </a:solidFill>
              <a:latin typeface="Helvetica"/>
              <a:cs typeface="Helvetica"/>
            </a:endParaRPr>
          </a:p>
        </p:txBody>
      </p:sp>
      <p:sp>
        <p:nvSpPr>
          <p:cNvPr id="21" name="직사각형 20">
            <a:extLst>
              <a:ext uri="{FF2B5EF4-FFF2-40B4-BE49-F238E27FC236}">
                <a16:creationId xmlns:a16="http://schemas.microsoft.com/office/drawing/2014/main" id="{DCA42459-D441-59C8-36EB-C4A408390545}"/>
              </a:ext>
            </a:extLst>
          </p:cNvPr>
          <p:cNvSpPr/>
          <p:nvPr/>
        </p:nvSpPr>
        <p:spPr>
          <a:xfrm>
            <a:off x="1600006" y="5099933"/>
            <a:ext cx="439251" cy="1760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2" name="TextBox 21">
            <a:extLst>
              <a:ext uri="{FF2B5EF4-FFF2-40B4-BE49-F238E27FC236}">
                <a16:creationId xmlns:a16="http://schemas.microsoft.com/office/drawing/2014/main" id="{5DC12923-2ACD-1C60-2A23-53A85A6331EF}"/>
              </a:ext>
            </a:extLst>
          </p:cNvPr>
          <p:cNvSpPr txBox="1"/>
          <p:nvPr/>
        </p:nvSpPr>
        <p:spPr>
          <a:xfrm>
            <a:off x="6500680" y="1852933"/>
            <a:ext cx="5275943" cy="1384995"/>
          </a:xfrm>
          <a:prstGeom prst="rect">
            <a:avLst/>
          </a:prstGeom>
          <a:noFill/>
        </p:spPr>
        <p:txBody>
          <a:bodyPr wrap="square" rtlCol="0">
            <a:spAutoFit/>
          </a:bodyPr>
          <a:lstStyle/>
          <a:p>
            <a:pPr marL="457200" indent="-457200" algn="l">
              <a:buFont typeface="Arial" panose="020B0604020202020204" pitchFamily="34" charset="0"/>
              <a:buChar char="•"/>
            </a:pPr>
            <a:r>
              <a:rPr lang="en" altLang="ko-KR" sz="2000" dirty="0"/>
              <a:t>Statistical Analyses</a:t>
            </a:r>
            <a:endParaRPr kumimoji="1" lang="en-US" altLang="ko-KR" sz="2000" dirty="0">
              <a:solidFill>
                <a:schemeClr val="accent1">
                  <a:lumMod val="50000"/>
                </a:schemeClr>
              </a:solidFill>
              <a:latin typeface="Helvetica"/>
              <a:cs typeface="Helvetica"/>
            </a:endParaRPr>
          </a:p>
          <a:p>
            <a:pPr marL="914400" lvl="1" indent="-457200">
              <a:buFont typeface="Arial" panose="020B0604020202020204" pitchFamily="34" charset="0"/>
              <a:buChar char="•"/>
            </a:pPr>
            <a:r>
              <a:rPr lang="en" altLang="ko-KR" sz="1600" dirty="0"/>
              <a:t>Geographical Tweet Distribution</a:t>
            </a:r>
            <a:endParaRPr kumimoji="1" lang="en" altLang="ko-KR" sz="1600" dirty="0">
              <a:solidFill>
                <a:schemeClr val="accent1">
                  <a:lumMod val="50000"/>
                </a:schemeClr>
              </a:solidFill>
              <a:latin typeface="Helvetica"/>
              <a:cs typeface="Helvetica"/>
            </a:endParaRPr>
          </a:p>
          <a:p>
            <a:pPr marL="914400" lvl="1" indent="-457200">
              <a:buFont typeface="Arial" panose="020B0604020202020204" pitchFamily="34" charset="0"/>
              <a:buChar char="•"/>
            </a:pPr>
            <a:r>
              <a:rPr lang="en" altLang="ko-KR" sz="1600" dirty="0"/>
              <a:t>Tweet Time Distribution Analysis</a:t>
            </a:r>
          </a:p>
          <a:p>
            <a:pPr marL="914400" lvl="1" indent="-457200">
              <a:buFont typeface="Arial" panose="020B0604020202020204" pitchFamily="34" charset="0"/>
              <a:buChar char="•"/>
            </a:pPr>
            <a:r>
              <a:rPr kumimoji="1" lang="en-US" altLang="ko-KR" sz="1600" dirty="0">
                <a:solidFill>
                  <a:schemeClr val="accent1">
                    <a:lumMod val="50000"/>
                  </a:schemeClr>
                </a:solidFill>
                <a:latin typeface="Helvetica"/>
                <a:cs typeface="Helvetica"/>
              </a:rPr>
              <a:t>Visualize </a:t>
            </a:r>
            <a:r>
              <a:rPr lang="en" altLang="ko-KR" sz="1600" dirty="0"/>
              <a:t>Geographical Distribution</a:t>
            </a:r>
          </a:p>
          <a:p>
            <a:pPr lvl="1"/>
            <a:endParaRPr kumimoji="1" lang="en" altLang="ko-KR" sz="1600" dirty="0">
              <a:solidFill>
                <a:schemeClr val="accent1">
                  <a:lumMod val="50000"/>
                </a:schemeClr>
              </a:solidFill>
              <a:latin typeface="Helvetica"/>
              <a:cs typeface="Helvetica"/>
            </a:endParaRPr>
          </a:p>
        </p:txBody>
      </p:sp>
      <p:pic>
        <p:nvPicPr>
          <p:cNvPr id="23" name="Picture 2">
            <a:extLst>
              <a:ext uri="{FF2B5EF4-FFF2-40B4-BE49-F238E27FC236}">
                <a16:creationId xmlns:a16="http://schemas.microsoft.com/office/drawing/2014/main" id="{A47BD1FA-0561-DD9F-BFCE-9E1B7F81DE8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31774" y="3049809"/>
            <a:ext cx="2377421" cy="142050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AE88EC4B-D24F-EA7A-D628-55DF147D274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161595" y="3049809"/>
            <a:ext cx="2377422" cy="1420510"/>
          </a:xfrm>
          <a:prstGeom prst="rect">
            <a:avLst/>
          </a:prstGeom>
          <a:noFill/>
          <a:extLst>
            <a:ext uri="{909E8E84-426E-40DD-AFC4-6F175D3DCCD1}">
              <a14:hiddenFill xmlns:a14="http://schemas.microsoft.com/office/drawing/2010/main">
                <a:solidFill>
                  <a:srgbClr val="FFFFFF"/>
                </a:solidFill>
              </a14:hiddenFill>
            </a:ext>
          </a:extLst>
        </p:spPr>
      </p:pic>
      <p:pic>
        <p:nvPicPr>
          <p:cNvPr id="25" name="Content Placeholder 4">
            <a:extLst>
              <a:ext uri="{FF2B5EF4-FFF2-40B4-BE49-F238E27FC236}">
                <a16:creationId xmlns:a16="http://schemas.microsoft.com/office/drawing/2014/main" id="{22B2BFD7-5869-1467-B7C8-7ADF4E991B92}"/>
              </a:ext>
            </a:extLst>
          </p:cNvPr>
          <p:cNvPicPr>
            <a:picLocks noChangeAspect="1"/>
          </p:cNvPicPr>
          <p:nvPr/>
        </p:nvPicPr>
        <p:blipFill>
          <a:blip r:embed="rId6"/>
          <a:stretch>
            <a:fillRect/>
          </a:stretch>
        </p:blipFill>
        <p:spPr>
          <a:xfrm>
            <a:off x="6631774" y="4524083"/>
            <a:ext cx="2377421" cy="1503719"/>
          </a:xfrm>
          <a:prstGeom prst="rect">
            <a:avLst/>
          </a:prstGeom>
        </p:spPr>
      </p:pic>
      <p:pic>
        <p:nvPicPr>
          <p:cNvPr id="26" name="그림 25">
            <a:extLst>
              <a:ext uri="{FF2B5EF4-FFF2-40B4-BE49-F238E27FC236}">
                <a16:creationId xmlns:a16="http://schemas.microsoft.com/office/drawing/2014/main" id="{6093AB84-BB38-6AF3-01C3-943202655BB3}"/>
              </a:ext>
            </a:extLst>
          </p:cNvPr>
          <p:cNvPicPr>
            <a:picLocks noChangeAspect="1"/>
          </p:cNvPicPr>
          <p:nvPr/>
        </p:nvPicPr>
        <p:blipFill>
          <a:blip r:embed="rId7"/>
          <a:stretch>
            <a:fillRect/>
          </a:stretch>
        </p:blipFill>
        <p:spPr>
          <a:xfrm>
            <a:off x="9138651" y="4524083"/>
            <a:ext cx="2400366" cy="1503719"/>
          </a:xfrm>
          <a:prstGeom prst="rect">
            <a:avLst/>
          </a:prstGeom>
        </p:spPr>
      </p:pic>
    </p:spTree>
    <p:extLst>
      <p:ext uri="{BB962C8B-B14F-4D97-AF65-F5344CB8AC3E}">
        <p14:creationId xmlns:p14="http://schemas.microsoft.com/office/powerpoint/2010/main" val="381504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0AF4B-871E-F0D4-9E15-68BCBCD8D5C7}"/>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06739FAE-22F3-333C-B1BC-C381279D05BD}"/>
              </a:ext>
            </a:extLst>
          </p:cNvPr>
          <p:cNvSpPr txBox="1"/>
          <p:nvPr/>
        </p:nvSpPr>
        <p:spPr>
          <a:xfrm>
            <a:off x="688763" y="245765"/>
            <a:ext cx="6343403" cy="707886"/>
          </a:xfrm>
          <a:prstGeom prst="rect">
            <a:avLst/>
          </a:prstGeom>
          <a:noFill/>
        </p:spPr>
        <p:txBody>
          <a:bodyPr wrap="none" rtlCol="0">
            <a:spAutoFit/>
          </a:bodyPr>
          <a:lstStyle/>
          <a:p>
            <a:r>
              <a:rPr lang="en" altLang="ko-KR" sz="4000" dirty="0"/>
              <a:t>Review Previous Research</a:t>
            </a:r>
            <a:endParaRPr lang="en-US" sz="4000" dirty="0">
              <a:solidFill>
                <a:srgbClr val="0B2340"/>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B9B28AE0-2653-99DB-1A26-E4673162E7A4}"/>
              </a:ext>
            </a:extLst>
          </p:cNvPr>
          <p:cNvSpPr txBox="1"/>
          <p:nvPr/>
        </p:nvSpPr>
        <p:spPr>
          <a:xfrm>
            <a:off x="701826" y="908604"/>
            <a:ext cx="5310524" cy="369332"/>
          </a:xfrm>
          <a:prstGeom prst="rect">
            <a:avLst/>
          </a:prstGeom>
          <a:noFill/>
        </p:spPr>
        <p:txBody>
          <a:bodyPr wrap="square" rtlCol="0">
            <a:spAutoFit/>
          </a:bodyPr>
          <a:lstStyle/>
          <a:p>
            <a:r>
              <a:rPr lang="en-US" b="1" dirty="0">
                <a:solidFill>
                  <a:srgbClr val="F05A21"/>
                </a:solidFill>
                <a:latin typeface="Arial" panose="020B0604020202020204" pitchFamily="34" charset="0"/>
                <a:cs typeface="Arial" panose="020B0604020202020204" pitchFamily="34" charset="0"/>
              </a:rPr>
              <a:t>Fall 2024 – AI Practicum</a:t>
            </a:r>
          </a:p>
        </p:txBody>
      </p:sp>
      <p:sp>
        <p:nvSpPr>
          <p:cNvPr id="2" name="TextBox 1">
            <a:extLst>
              <a:ext uri="{FF2B5EF4-FFF2-40B4-BE49-F238E27FC236}">
                <a16:creationId xmlns:a16="http://schemas.microsoft.com/office/drawing/2014/main" id="{AA4210C0-A293-364B-E1D0-6B32F833068B}"/>
              </a:ext>
            </a:extLst>
          </p:cNvPr>
          <p:cNvSpPr txBox="1"/>
          <p:nvPr/>
        </p:nvSpPr>
        <p:spPr>
          <a:xfrm>
            <a:off x="560504" y="1411490"/>
            <a:ext cx="11070992" cy="5170646"/>
          </a:xfrm>
          <a:prstGeom prst="rect">
            <a:avLst/>
          </a:prstGeom>
          <a:noFill/>
        </p:spPr>
        <p:txBody>
          <a:bodyPr wrap="square" rtlCol="0">
            <a:spAutoFit/>
          </a:bodyPr>
          <a:lstStyle/>
          <a:p>
            <a:pPr marL="457200" indent="-457200" algn="l">
              <a:buFont typeface="Arial" panose="020B0604020202020204" pitchFamily="34" charset="0"/>
              <a:buChar char="•"/>
            </a:pPr>
            <a:r>
              <a:rPr kumimoji="1" lang="en-US" altLang="ko-KR" sz="2000" dirty="0">
                <a:latin typeface="Helvetica"/>
                <a:cs typeface="Helvetica"/>
              </a:rPr>
              <a:t>Machine Learning</a:t>
            </a:r>
          </a:p>
          <a:p>
            <a:pPr marL="914400" lvl="1" indent="-457200">
              <a:buFont typeface="Arial" panose="020B0604020202020204" pitchFamily="34" charset="0"/>
              <a:buChar char="•"/>
            </a:pPr>
            <a:r>
              <a:rPr kumimoji="1" lang="en-US" altLang="ko-KR" sz="2000" dirty="0">
                <a:latin typeface="Helvetica"/>
                <a:cs typeface="Helvetica"/>
              </a:rPr>
              <a:t>TF-IDE + SVR: Accuracy is worse than the Deep Learning based model</a:t>
            </a:r>
          </a:p>
          <a:p>
            <a:pPr marL="914400" lvl="1" indent="-457200">
              <a:buFont typeface="Arial" panose="020B0604020202020204" pitchFamily="34" charset="0"/>
              <a:buChar char="•"/>
            </a:pPr>
            <a:endParaRPr kumimoji="1" lang="en-US" altLang="ko-KR" sz="2000" dirty="0">
              <a:latin typeface="Helvetica"/>
              <a:cs typeface="Helvetica"/>
            </a:endParaRPr>
          </a:p>
          <a:p>
            <a:pPr marL="457200" indent="-457200" algn="l">
              <a:buFont typeface="Arial" panose="020B0604020202020204" pitchFamily="34" charset="0"/>
              <a:buChar char="•"/>
            </a:pPr>
            <a:r>
              <a:rPr kumimoji="1" lang="en-US" altLang="ko-KR" sz="2000" dirty="0">
                <a:latin typeface="Helvetica"/>
                <a:cs typeface="Helvetica"/>
              </a:rPr>
              <a:t>Deep Learning Model</a:t>
            </a:r>
          </a:p>
          <a:p>
            <a:pPr marL="914400" lvl="1" indent="-457200">
              <a:buFont typeface="Arial" panose="020B0604020202020204" pitchFamily="34" charset="0"/>
              <a:buChar char="•"/>
            </a:pPr>
            <a:r>
              <a:rPr kumimoji="1" lang="en-US" altLang="ko-KR" sz="2000" dirty="0">
                <a:latin typeface="Helvetica"/>
                <a:cs typeface="Helvetica"/>
              </a:rPr>
              <a:t>RNN</a:t>
            </a:r>
          </a:p>
          <a:p>
            <a:pPr marL="1371600" lvl="2" indent="-457200">
              <a:buFont typeface="Arial" panose="020B0604020202020204" pitchFamily="34" charset="0"/>
              <a:buChar char="•"/>
            </a:pPr>
            <a:r>
              <a:rPr kumimoji="1" lang="en-US" altLang="ko-KR" sz="2000" dirty="0">
                <a:latin typeface="Helvetica"/>
                <a:cs typeface="Helvetica"/>
              </a:rPr>
              <a:t>LSTM based Model</a:t>
            </a:r>
          </a:p>
          <a:p>
            <a:pPr marL="1371600" lvl="2" indent="-457200">
              <a:buFont typeface="Arial" panose="020B0604020202020204" pitchFamily="34" charset="0"/>
              <a:buChar char="•"/>
            </a:pPr>
            <a:r>
              <a:rPr kumimoji="1" lang="en-US" altLang="ko-KR" sz="2000" dirty="0">
                <a:latin typeface="Helvetica"/>
                <a:cs typeface="Helvetica"/>
              </a:rPr>
              <a:t>CNN+SVM</a:t>
            </a:r>
          </a:p>
          <a:p>
            <a:pPr marL="1371600" lvl="2" indent="-457200">
              <a:buFont typeface="Arial" panose="020B0604020202020204" pitchFamily="34" charset="0"/>
              <a:buChar char="•"/>
            </a:pPr>
            <a:endParaRPr kumimoji="1" lang="en-US" altLang="ko-KR" sz="2000" dirty="0">
              <a:latin typeface="Helvetica"/>
              <a:cs typeface="Helvetica"/>
            </a:endParaRPr>
          </a:p>
          <a:p>
            <a:pPr marL="914400" lvl="1" indent="-457200">
              <a:buFont typeface="Arial" panose="020B0604020202020204" pitchFamily="34" charset="0"/>
              <a:buChar char="•"/>
            </a:pPr>
            <a:r>
              <a:rPr kumimoji="1" lang="en-US" altLang="ko-KR" sz="2000" b="1" dirty="0">
                <a:latin typeface="Helvetica"/>
                <a:cs typeface="Helvetica"/>
              </a:rPr>
              <a:t>BERT</a:t>
            </a:r>
          </a:p>
          <a:p>
            <a:pPr marL="1371600" lvl="2" indent="-457200">
              <a:buFont typeface="Arial" panose="020B0604020202020204" pitchFamily="34" charset="0"/>
              <a:buChar char="•"/>
            </a:pPr>
            <a:r>
              <a:rPr kumimoji="1" lang="en-US" altLang="ko-KR" dirty="0">
                <a:latin typeface="Helvetica"/>
                <a:cs typeface="Helvetica"/>
              </a:rPr>
              <a:t>Transformer Encoder: Foundation model </a:t>
            </a:r>
            <a:r>
              <a:rPr kumimoji="1" lang="en-US" altLang="ko-KR" dirty="0">
                <a:latin typeface="Helvetica"/>
                <a:cs typeface="Helvetica"/>
                <a:sym typeface="Wingdings" pitchFamily="2" charset="2"/>
              </a:rPr>
              <a:t> Model convert text to Vectorized data</a:t>
            </a:r>
            <a:endParaRPr kumimoji="1" lang="en-US" altLang="ko-KR" dirty="0">
              <a:latin typeface="Helvetica"/>
              <a:cs typeface="Helvetica"/>
            </a:endParaRPr>
          </a:p>
          <a:p>
            <a:pPr marL="1371600" lvl="2" indent="-457200">
              <a:buFont typeface="Arial" panose="020B0604020202020204" pitchFamily="34" charset="0"/>
              <a:buChar char="•"/>
            </a:pPr>
            <a:r>
              <a:rPr kumimoji="1" lang="en-US" altLang="ko-KR" dirty="0">
                <a:latin typeface="Helvetica"/>
                <a:cs typeface="Helvetica"/>
              </a:rPr>
              <a:t>BERT + Additional Layer: Fine-Tuning only Additional Layer.</a:t>
            </a:r>
          </a:p>
          <a:p>
            <a:pPr marL="1371600" lvl="2" indent="-457200">
              <a:buFont typeface="Arial" panose="020B0604020202020204" pitchFamily="34" charset="0"/>
              <a:buChar char="•"/>
            </a:pPr>
            <a:endParaRPr kumimoji="1" lang="en-US" altLang="ko-KR" dirty="0">
              <a:latin typeface="Helvetica"/>
              <a:cs typeface="Helvetica"/>
            </a:endParaRPr>
          </a:p>
          <a:p>
            <a:pPr marL="914400" lvl="1" indent="-457200">
              <a:buFont typeface="Arial" panose="020B0604020202020204" pitchFamily="34" charset="0"/>
              <a:buChar char="•"/>
            </a:pPr>
            <a:r>
              <a:rPr kumimoji="1" lang="en-US" altLang="ko-KR" sz="2000" b="1" dirty="0">
                <a:latin typeface="Helvetica"/>
                <a:cs typeface="Helvetica"/>
              </a:rPr>
              <a:t>LLM (GPT,</a:t>
            </a:r>
            <a:r>
              <a:rPr kumimoji="1" lang="ko-KR" altLang="en-US" sz="2000" b="1" dirty="0">
                <a:latin typeface="Helvetica"/>
                <a:cs typeface="Helvetica"/>
              </a:rPr>
              <a:t> </a:t>
            </a:r>
            <a:r>
              <a:rPr kumimoji="1" lang="en-US" altLang="ko-KR" sz="2000" b="1" dirty="0">
                <a:latin typeface="Helvetica"/>
                <a:cs typeface="Helvetica"/>
              </a:rPr>
              <a:t>LLMA)</a:t>
            </a:r>
          </a:p>
          <a:p>
            <a:pPr marL="1371600" lvl="2" indent="-457200">
              <a:buFont typeface="Arial" panose="020B0604020202020204" pitchFamily="34" charset="0"/>
              <a:buChar char="•"/>
            </a:pPr>
            <a:r>
              <a:rPr kumimoji="1" lang="en-US" altLang="ko-KR" dirty="0">
                <a:latin typeface="Helvetica"/>
                <a:cs typeface="Helvetica"/>
              </a:rPr>
              <a:t>Adopted Transformer Decoder</a:t>
            </a:r>
          </a:p>
          <a:p>
            <a:pPr marL="1371600" lvl="2" indent="-457200">
              <a:buFont typeface="Arial" panose="020B0604020202020204" pitchFamily="34" charset="0"/>
              <a:buChar char="•"/>
            </a:pPr>
            <a:r>
              <a:rPr kumimoji="1" lang="en-US" altLang="ko-KR" dirty="0">
                <a:latin typeface="Helvetica"/>
                <a:cs typeface="Helvetica"/>
              </a:rPr>
              <a:t>Fine-Tune with LoRa: </a:t>
            </a:r>
            <a:r>
              <a:rPr lang="en" altLang="ko-KR" dirty="0"/>
              <a:t>require many GPUs</a:t>
            </a:r>
            <a:r>
              <a:rPr lang="en-US" altLang="ko-KR" dirty="0"/>
              <a:t>.</a:t>
            </a:r>
            <a:r>
              <a:rPr lang="ko-KR" altLang="en-US" dirty="0"/>
              <a:t> </a:t>
            </a:r>
            <a:endParaRPr kumimoji="1" lang="en-US" altLang="ko-KR" dirty="0">
              <a:latin typeface="Helvetica"/>
              <a:cs typeface="Helvetica"/>
            </a:endParaRPr>
          </a:p>
          <a:p>
            <a:endParaRPr kumimoji="1" lang="en-US" altLang="ko-KR" sz="2000" dirty="0">
              <a:latin typeface="Helvetica"/>
              <a:cs typeface="Helvetica"/>
            </a:endParaRPr>
          </a:p>
          <a:p>
            <a:pPr marL="457200" indent="-457200">
              <a:buFont typeface="Arial" panose="020B0604020202020204" pitchFamily="34" charset="0"/>
              <a:buChar char="•"/>
            </a:pPr>
            <a:endParaRPr kumimoji="1" lang="ko-KR" altLang="en-US" sz="2000" dirty="0">
              <a:latin typeface="Helvetica"/>
              <a:cs typeface="Helvetica"/>
            </a:endParaRPr>
          </a:p>
        </p:txBody>
      </p:sp>
    </p:spTree>
    <p:extLst>
      <p:ext uri="{BB962C8B-B14F-4D97-AF65-F5344CB8AC3E}">
        <p14:creationId xmlns:p14="http://schemas.microsoft.com/office/powerpoint/2010/main" val="1449674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66A70-BC65-AF71-69C4-2D06FF27B753}"/>
            </a:ext>
          </a:extLst>
        </p:cNvPr>
        <p:cNvGrpSpPr/>
        <p:nvPr/>
      </p:nvGrpSpPr>
      <p:grpSpPr>
        <a:xfrm>
          <a:off x="0" y="0"/>
          <a:ext cx="0" cy="0"/>
          <a:chOff x="0" y="0"/>
          <a:chExt cx="0" cy="0"/>
        </a:xfrm>
      </p:grpSpPr>
      <p:sp>
        <p:nvSpPr>
          <p:cNvPr id="25" name="모서리가 둥근 직사각형 24">
            <a:extLst>
              <a:ext uri="{FF2B5EF4-FFF2-40B4-BE49-F238E27FC236}">
                <a16:creationId xmlns:a16="http://schemas.microsoft.com/office/drawing/2014/main" id="{71C52257-C916-5B2C-9FFE-06AAE10055D8}"/>
              </a:ext>
            </a:extLst>
          </p:cNvPr>
          <p:cNvSpPr/>
          <p:nvPr/>
        </p:nvSpPr>
        <p:spPr>
          <a:xfrm>
            <a:off x="1261135" y="2994813"/>
            <a:ext cx="2233836" cy="1749506"/>
          </a:xfrm>
          <a:prstGeom prst="roundRect">
            <a:avLst>
              <a:gd name="adj" fmla="val 8425"/>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D3F2E241-08E7-3989-9366-B0BD13CA743F}"/>
              </a:ext>
            </a:extLst>
          </p:cNvPr>
          <p:cNvSpPr txBox="1"/>
          <p:nvPr/>
        </p:nvSpPr>
        <p:spPr>
          <a:xfrm>
            <a:off x="269004" y="245765"/>
            <a:ext cx="11855681" cy="707886"/>
          </a:xfrm>
          <a:prstGeom prst="rect">
            <a:avLst/>
          </a:prstGeom>
          <a:noFill/>
        </p:spPr>
        <p:txBody>
          <a:bodyPr wrap="none" rtlCol="0">
            <a:spAutoFit/>
          </a:bodyPr>
          <a:lstStyle/>
          <a:p>
            <a:r>
              <a:rPr lang="en-US" sz="4000" dirty="0">
                <a:solidFill>
                  <a:srgbClr val="0B2340"/>
                </a:solidFill>
                <a:latin typeface="Arial" panose="020B0604020202020204" pitchFamily="34" charset="0"/>
                <a:cs typeface="Arial" panose="020B0604020202020204" pitchFamily="34" charset="0"/>
              </a:rPr>
              <a:t>Initial Model Design &amp; Training – BERT for Location</a:t>
            </a:r>
          </a:p>
        </p:txBody>
      </p:sp>
      <p:sp>
        <p:nvSpPr>
          <p:cNvPr id="14" name="TextBox 13">
            <a:extLst>
              <a:ext uri="{FF2B5EF4-FFF2-40B4-BE49-F238E27FC236}">
                <a16:creationId xmlns:a16="http://schemas.microsoft.com/office/drawing/2014/main" id="{6894D91C-36A7-71D7-3398-9EE132AAD279}"/>
              </a:ext>
            </a:extLst>
          </p:cNvPr>
          <p:cNvSpPr txBox="1"/>
          <p:nvPr/>
        </p:nvSpPr>
        <p:spPr>
          <a:xfrm>
            <a:off x="701826" y="908604"/>
            <a:ext cx="5310524" cy="369332"/>
          </a:xfrm>
          <a:prstGeom prst="rect">
            <a:avLst/>
          </a:prstGeom>
          <a:noFill/>
        </p:spPr>
        <p:txBody>
          <a:bodyPr wrap="square" rtlCol="0">
            <a:spAutoFit/>
          </a:bodyPr>
          <a:lstStyle/>
          <a:p>
            <a:r>
              <a:rPr lang="en-US" b="1" dirty="0">
                <a:solidFill>
                  <a:srgbClr val="F05A21"/>
                </a:solidFill>
                <a:latin typeface="Arial" panose="020B0604020202020204" pitchFamily="34" charset="0"/>
                <a:cs typeface="Arial" panose="020B0604020202020204" pitchFamily="34" charset="0"/>
              </a:rPr>
              <a:t>Fall 2024 – AI Practicum</a:t>
            </a:r>
          </a:p>
        </p:txBody>
      </p:sp>
      <p:sp>
        <p:nvSpPr>
          <p:cNvPr id="9" name="TextBox 8">
            <a:extLst>
              <a:ext uri="{FF2B5EF4-FFF2-40B4-BE49-F238E27FC236}">
                <a16:creationId xmlns:a16="http://schemas.microsoft.com/office/drawing/2014/main" id="{3717E278-FDDA-B331-5B91-897FB3F930D8}"/>
              </a:ext>
            </a:extLst>
          </p:cNvPr>
          <p:cNvSpPr txBox="1"/>
          <p:nvPr/>
        </p:nvSpPr>
        <p:spPr>
          <a:xfrm>
            <a:off x="636388" y="1327517"/>
            <a:ext cx="11070992" cy="707886"/>
          </a:xfrm>
          <a:prstGeom prst="rect">
            <a:avLst/>
          </a:prstGeom>
          <a:noFill/>
          <a:ln>
            <a:noFill/>
          </a:ln>
        </p:spPr>
        <p:txBody>
          <a:bodyPr wrap="square" rtlCol="0">
            <a:spAutoFit/>
          </a:bodyPr>
          <a:lstStyle/>
          <a:p>
            <a:pPr marL="457200" indent="-457200" algn="l">
              <a:buFont typeface="Arial" panose="020B0604020202020204" pitchFamily="34" charset="0"/>
              <a:buChar char="•"/>
            </a:pPr>
            <a:r>
              <a:rPr kumimoji="1" lang="en-US" altLang="ko-KR" sz="2000" dirty="0">
                <a:solidFill>
                  <a:schemeClr val="accent1">
                    <a:lumMod val="75000"/>
                  </a:schemeClr>
                </a:solidFill>
                <a:latin typeface="Helvetica"/>
                <a:cs typeface="Helvetica"/>
              </a:rPr>
              <a:t>Foundation Model: Simplified BERT Model (</a:t>
            </a:r>
            <a:r>
              <a:rPr kumimoji="1" lang="en-US" altLang="ko-KR" sz="2000" dirty="0" err="1">
                <a:solidFill>
                  <a:schemeClr val="accent1">
                    <a:lumMod val="75000"/>
                  </a:schemeClr>
                </a:solidFill>
                <a:latin typeface="Helvetica"/>
                <a:cs typeface="Helvetica"/>
              </a:rPr>
              <a:t>HuggingFace</a:t>
            </a:r>
            <a:r>
              <a:rPr kumimoji="1" lang="en-US" altLang="ko-KR" sz="2000" dirty="0">
                <a:solidFill>
                  <a:schemeClr val="accent1">
                    <a:lumMod val="75000"/>
                  </a:schemeClr>
                </a:solidFill>
                <a:latin typeface="Helvetica"/>
                <a:cs typeface="Helvetica"/>
              </a:rPr>
              <a:t>)</a:t>
            </a:r>
          </a:p>
          <a:p>
            <a:pPr marL="457200" indent="-457200" algn="l">
              <a:buFont typeface="Arial" panose="020B0604020202020204" pitchFamily="34" charset="0"/>
              <a:buChar char="•"/>
            </a:pPr>
            <a:r>
              <a:rPr kumimoji="1" lang="en-US" altLang="ko-KR" sz="2000" dirty="0">
                <a:solidFill>
                  <a:schemeClr val="accent1">
                    <a:lumMod val="75000"/>
                  </a:schemeClr>
                </a:solidFill>
                <a:latin typeface="Helvetica"/>
                <a:cs typeface="Helvetica"/>
              </a:rPr>
              <a:t>Location Model: Convert Vector to Location</a:t>
            </a:r>
            <a:endParaRPr kumimoji="1" lang="ko-KR" altLang="en-US" sz="2000" dirty="0">
              <a:solidFill>
                <a:schemeClr val="accent1">
                  <a:lumMod val="75000"/>
                </a:schemeClr>
              </a:solidFill>
              <a:latin typeface="Helvetica"/>
              <a:cs typeface="Helvetica"/>
            </a:endParaRPr>
          </a:p>
        </p:txBody>
      </p:sp>
      <p:sp>
        <p:nvSpPr>
          <p:cNvPr id="2" name="모서리가 둥근 직사각형 1">
            <a:extLst>
              <a:ext uri="{FF2B5EF4-FFF2-40B4-BE49-F238E27FC236}">
                <a16:creationId xmlns:a16="http://schemas.microsoft.com/office/drawing/2014/main" id="{B8BA2DF9-1953-4918-53BA-E45844F7DA21}"/>
              </a:ext>
            </a:extLst>
          </p:cNvPr>
          <p:cNvSpPr/>
          <p:nvPr/>
        </p:nvSpPr>
        <p:spPr>
          <a:xfrm>
            <a:off x="1466721" y="4004826"/>
            <a:ext cx="1822663" cy="606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t>BERT</a:t>
            </a:r>
          </a:p>
          <a:p>
            <a:pPr algn="ctr"/>
            <a:r>
              <a:rPr kumimoji="1" lang="en-US" altLang="ko-KR" sz="1400" dirty="0"/>
              <a:t>Model</a:t>
            </a:r>
            <a:endParaRPr kumimoji="1" lang="ko-KR" altLang="en-US" sz="1400" dirty="0"/>
          </a:p>
        </p:txBody>
      </p:sp>
      <p:sp>
        <p:nvSpPr>
          <p:cNvPr id="4" name="모서리가 둥근 직사각형 3">
            <a:extLst>
              <a:ext uri="{FF2B5EF4-FFF2-40B4-BE49-F238E27FC236}">
                <a16:creationId xmlns:a16="http://schemas.microsoft.com/office/drawing/2014/main" id="{2CEFE97A-CE88-B94B-8952-7831413E90F8}"/>
              </a:ext>
            </a:extLst>
          </p:cNvPr>
          <p:cNvSpPr/>
          <p:nvPr/>
        </p:nvSpPr>
        <p:spPr>
          <a:xfrm>
            <a:off x="1466720" y="3177379"/>
            <a:ext cx="1822663" cy="57801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ko-KR" sz="1600" dirty="0"/>
              <a:t>Tokenizer</a:t>
            </a:r>
            <a:endParaRPr kumimoji="1" lang="ko-KR" altLang="en-US" sz="1600" dirty="0"/>
          </a:p>
        </p:txBody>
      </p:sp>
      <p:cxnSp>
        <p:nvCxnSpPr>
          <p:cNvPr id="6" name="직선 화살표 연결선 5">
            <a:extLst>
              <a:ext uri="{FF2B5EF4-FFF2-40B4-BE49-F238E27FC236}">
                <a16:creationId xmlns:a16="http://schemas.microsoft.com/office/drawing/2014/main" id="{92CCDC4E-04E2-00AC-CF23-2F61758ED911}"/>
              </a:ext>
            </a:extLst>
          </p:cNvPr>
          <p:cNvCxnSpPr>
            <a:cxnSpLocks/>
            <a:stCxn id="4" idx="2"/>
            <a:endCxn id="2" idx="0"/>
          </p:cNvCxnSpPr>
          <p:nvPr/>
        </p:nvCxnSpPr>
        <p:spPr>
          <a:xfrm>
            <a:off x="2378052" y="3755391"/>
            <a:ext cx="1" cy="249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11">
            <a:extLst>
              <a:ext uri="{FF2B5EF4-FFF2-40B4-BE49-F238E27FC236}">
                <a16:creationId xmlns:a16="http://schemas.microsoft.com/office/drawing/2014/main" id="{30E4A605-AD05-1684-6F20-557D4FFA3E57}"/>
              </a:ext>
            </a:extLst>
          </p:cNvPr>
          <p:cNvSpPr/>
          <p:nvPr/>
        </p:nvSpPr>
        <p:spPr>
          <a:xfrm>
            <a:off x="1466722" y="5118185"/>
            <a:ext cx="1822663" cy="747731"/>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dirty="0"/>
              <a:t>Location</a:t>
            </a:r>
          </a:p>
          <a:p>
            <a:pPr algn="ctr"/>
            <a:r>
              <a:rPr kumimoji="1" lang="en-US" altLang="ko-KR" dirty="0"/>
              <a:t>Model</a:t>
            </a:r>
            <a:endParaRPr kumimoji="1" lang="ko-KR" altLang="en-US" dirty="0"/>
          </a:p>
        </p:txBody>
      </p:sp>
      <p:cxnSp>
        <p:nvCxnSpPr>
          <p:cNvPr id="16" name="직선 화살표 연결선 15">
            <a:extLst>
              <a:ext uri="{FF2B5EF4-FFF2-40B4-BE49-F238E27FC236}">
                <a16:creationId xmlns:a16="http://schemas.microsoft.com/office/drawing/2014/main" id="{A9FE3598-6690-2575-4D7A-BF7D93954FBD}"/>
              </a:ext>
            </a:extLst>
          </p:cNvPr>
          <p:cNvCxnSpPr>
            <a:cxnSpLocks/>
            <a:stCxn id="2" idx="2"/>
            <a:endCxn id="12" idx="0"/>
          </p:cNvCxnSpPr>
          <p:nvPr/>
        </p:nvCxnSpPr>
        <p:spPr>
          <a:xfrm>
            <a:off x="2378053" y="4611784"/>
            <a:ext cx="1" cy="506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3CCA57F-3A0D-D7F1-5DB6-F33E3F05EA9F}"/>
              </a:ext>
            </a:extLst>
          </p:cNvPr>
          <p:cNvSpPr txBox="1"/>
          <p:nvPr/>
        </p:nvSpPr>
        <p:spPr>
          <a:xfrm>
            <a:off x="1913108" y="4759708"/>
            <a:ext cx="2233836" cy="338554"/>
          </a:xfrm>
          <a:prstGeom prst="rect">
            <a:avLst/>
          </a:prstGeom>
          <a:noFill/>
        </p:spPr>
        <p:txBody>
          <a:bodyPr wrap="square" rtlCol="0">
            <a:spAutoFit/>
          </a:bodyPr>
          <a:lstStyle/>
          <a:p>
            <a:pPr algn="ctr"/>
            <a:r>
              <a:rPr kumimoji="1" lang="en-US" altLang="ko-KR" sz="1600" dirty="0">
                <a:solidFill>
                  <a:srgbClr val="F26000"/>
                </a:solidFill>
                <a:latin typeface="Helvetica"/>
                <a:cs typeface="Helvetica"/>
              </a:rPr>
              <a:t>(Batch, 768)</a:t>
            </a:r>
            <a:endParaRPr kumimoji="1" lang="ko-KR" altLang="en-US" sz="1600" dirty="0">
              <a:solidFill>
                <a:srgbClr val="F26000"/>
              </a:solidFill>
              <a:latin typeface="Helvetica"/>
              <a:cs typeface="Helvetica"/>
            </a:endParaRPr>
          </a:p>
        </p:txBody>
      </p:sp>
      <p:sp>
        <p:nvSpPr>
          <p:cNvPr id="21" name="TextBox 20">
            <a:extLst>
              <a:ext uri="{FF2B5EF4-FFF2-40B4-BE49-F238E27FC236}">
                <a16:creationId xmlns:a16="http://schemas.microsoft.com/office/drawing/2014/main" id="{6A41B8BE-9335-5DAB-926F-93B86124BCAB}"/>
              </a:ext>
            </a:extLst>
          </p:cNvPr>
          <p:cNvSpPr txBox="1"/>
          <p:nvPr/>
        </p:nvSpPr>
        <p:spPr>
          <a:xfrm>
            <a:off x="1261135" y="6160250"/>
            <a:ext cx="2233836" cy="369332"/>
          </a:xfrm>
          <a:prstGeom prst="rect">
            <a:avLst/>
          </a:prstGeom>
          <a:noFill/>
        </p:spPr>
        <p:txBody>
          <a:bodyPr wrap="square" rtlCol="0">
            <a:spAutoFit/>
          </a:bodyPr>
          <a:lstStyle/>
          <a:p>
            <a:pPr algn="ctr"/>
            <a:r>
              <a:rPr kumimoji="1" lang="en-US" altLang="ko-KR" dirty="0">
                <a:solidFill>
                  <a:srgbClr val="F26000"/>
                </a:solidFill>
                <a:latin typeface="Helvetica"/>
                <a:cs typeface="Helvetica"/>
              </a:rPr>
              <a:t>(Batch, 2)</a:t>
            </a:r>
            <a:endParaRPr kumimoji="1" lang="ko-KR" altLang="en-US" dirty="0">
              <a:solidFill>
                <a:srgbClr val="F26000"/>
              </a:solidFill>
              <a:latin typeface="Helvetica"/>
              <a:cs typeface="Helvetica"/>
            </a:endParaRPr>
          </a:p>
        </p:txBody>
      </p:sp>
      <p:cxnSp>
        <p:nvCxnSpPr>
          <p:cNvPr id="23" name="직선 화살표 연결선 22">
            <a:extLst>
              <a:ext uri="{FF2B5EF4-FFF2-40B4-BE49-F238E27FC236}">
                <a16:creationId xmlns:a16="http://schemas.microsoft.com/office/drawing/2014/main" id="{154BE596-D64B-9171-E4D1-9A9294A25D0B}"/>
              </a:ext>
            </a:extLst>
          </p:cNvPr>
          <p:cNvCxnSpPr>
            <a:cxnSpLocks/>
            <a:stCxn id="12" idx="2"/>
            <a:endCxn id="21" idx="0"/>
          </p:cNvCxnSpPr>
          <p:nvPr/>
        </p:nvCxnSpPr>
        <p:spPr>
          <a:xfrm flipH="1">
            <a:off x="2378053" y="5865916"/>
            <a:ext cx="1" cy="294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그룹 47">
            <a:extLst>
              <a:ext uri="{FF2B5EF4-FFF2-40B4-BE49-F238E27FC236}">
                <a16:creationId xmlns:a16="http://schemas.microsoft.com/office/drawing/2014/main" id="{C41FB7F1-9790-8ACC-4066-6927A2C08B35}"/>
              </a:ext>
            </a:extLst>
          </p:cNvPr>
          <p:cNvGrpSpPr/>
          <p:nvPr/>
        </p:nvGrpSpPr>
        <p:grpSpPr>
          <a:xfrm>
            <a:off x="1966005" y="2371760"/>
            <a:ext cx="1064021" cy="439848"/>
            <a:chOff x="2176268" y="2454266"/>
            <a:chExt cx="1064021" cy="439848"/>
          </a:xfrm>
        </p:grpSpPr>
        <p:pic>
          <p:nvPicPr>
            <p:cNvPr id="37" name="그림 36" descr="텍스트, 스크린샷, 폰트이(가) 표시된 사진&#10;&#10;자동 생성된 설명">
              <a:extLst>
                <a:ext uri="{FF2B5EF4-FFF2-40B4-BE49-F238E27FC236}">
                  <a16:creationId xmlns:a16="http://schemas.microsoft.com/office/drawing/2014/main" id="{30F99508-117E-A83C-9F20-9F0A4D398F40}"/>
                </a:ext>
              </a:extLst>
            </p:cNvPr>
            <p:cNvPicPr>
              <a:picLocks noChangeAspect="1"/>
            </p:cNvPicPr>
            <p:nvPr/>
          </p:nvPicPr>
          <p:blipFill>
            <a:blip r:embed="rId3"/>
            <a:stretch>
              <a:fillRect/>
            </a:stretch>
          </p:blipFill>
          <p:spPr>
            <a:xfrm>
              <a:off x="2484328" y="2454266"/>
              <a:ext cx="755961" cy="293153"/>
            </a:xfrm>
            <a:prstGeom prst="rect">
              <a:avLst/>
            </a:prstGeom>
          </p:spPr>
        </p:pic>
        <p:pic>
          <p:nvPicPr>
            <p:cNvPr id="43" name="그림 42" descr="텍스트, 스크린샷, 폰트이(가) 표시된 사진&#10;&#10;자동 생성된 설명">
              <a:extLst>
                <a:ext uri="{FF2B5EF4-FFF2-40B4-BE49-F238E27FC236}">
                  <a16:creationId xmlns:a16="http://schemas.microsoft.com/office/drawing/2014/main" id="{771F38CE-7C44-5C6C-9D67-FAD693EA1F28}"/>
                </a:ext>
              </a:extLst>
            </p:cNvPr>
            <p:cNvPicPr>
              <a:picLocks noChangeAspect="1"/>
            </p:cNvPicPr>
            <p:nvPr/>
          </p:nvPicPr>
          <p:blipFill>
            <a:blip r:embed="rId3"/>
            <a:stretch>
              <a:fillRect/>
            </a:stretch>
          </p:blipFill>
          <p:spPr>
            <a:xfrm>
              <a:off x="2420760" y="2478715"/>
              <a:ext cx="755961" cy="293153"/>
            </a:xfrm>
            <a:prstGeom prst="rect">
              <a:avLst/>
            </a:prstGeom>
          </p:spPr>
        </p:pic>
        <p:pic>
          <p:nvPicPr>
            <p:cNvPr id="44" name="그림 43" descr="텍스트, 스크린샷, 폰트이(가) 표시된 사진&#10;&#10;자동 생성된 설명">
              <a:extLst>
                <a:ext uri="{FF2B5EF4-FFF2-40B4-BE49-F238E27FC236}">
                  <a16:creationId xmlns:a16="http://schemas.microsoft.com/office/drawing/2014/main" id="{0D2BB1D0-AE2A-9283-F642-5A0FD43BB69D}"/>
                </a:ext>
              </a:extLst>
            </p:cNvPr>
            <p:cNvPicPr>
              <a:picLocks noChangeAspect="1"/>
            </p:cNvPicPr>
            <p:nvPr/>
          </p:nvPicPr>
          <p:blipFill>
            <a:blip r:embed="rId3"/>
            <a:stretch>
              <a:fillRect/>
            </a:stretch>
          </p:blipFill>
          <p:spPr>
            <a:xfrm>
              <a:off x="2352302" y="2508054"/>
              <a:ext cx="755961" cy="293153"/>
            </a:xfrm>
            <a:prstGeom prst="rect">
              <a:avLst/>
            </a:prstGeom>
          </p:spPr>
        </p:pic>
        <p:pic>
          <p:nvPicPr>
            <p:cNvPr id="45" name="그림 44" descr="텍스트, 스크린샷, 폰트이(가) 표시된 사진&#10;&#10;자동 생성된 설명">
              <a:extLst>
                <a:ext uri="{FF2B5EF4-FFF2-40B4-BE49-F238E27FC236}">
                  <a16:creationId xmlns:a16="http://schemas.microsoft.com/office/drawing/2014/main" id="{0EB2FCA4-10DA-C944-37C2-7B3348E4BC9C}"/>
                </a:ext>
              </a:extLst>
            </p:cNvPr>
            <p:cNvPicPr>
              <a:picLocks noChangeAspect="1"/>
            </p:cNvPicPr>
            <p:nvPr/>
          </p:nvPicPr>
          <p:blipFill>
            <a:blip r:embed="rId3"/>
            <a:stretch>
              <a:fillRect/>
            </a:stretch>
          </p:blipFill>
          <p:spPr>
            <a:xfrm>
              <a:off x="2298514" y="2537393"/>
              <a:ext cx="755961" cy="293153"/>
            </a:xfrm>
            <a:prstGeom prst="rect">
              <a:avLst/>
            </a:prstGeom>
          </p:spPr>
        </p:pic>
        <p:pic>
          <p:nvPicPr>
            <p:cNvPr id="46" name="그림 45" descr="텍스트, 스크린샷, 폰트이(가) 표시된 사진&#10;&#10;자동 생성된 설명">
              <a:extLst>
                <a:ext uri="{FF2B5EF4-FFF2-40B4-BE49-F238E27FC236}">
                  <a16:creationId xmlns:a16="http://schemas.microsoft.com/office/drawing/2014/main" id="{2173ABAC-A267-91A4-3111-47429C40AECC}"/>
                </a:ext>
              </a:extLst>
            </p:cNvPr>
            <p:cNvPicPr>
              <a:picLocks noChangeAspect="1"/>
            </p:cNvPicPr>
            <p:nvPr/>
          </p:nvPicPr>
          <p:blipFill>
            <a:blip r:embed="rId3"/>
            <a:stretch>
              <a:fillRect/>
            </a:stretch>
          </p:blipFill>
          <p:spPr>
            <a:xfrm>
              <a:off x="2239836" y="2571622"/>
              <a:ext cx="755961" cy="293153"/>
            </a:xfrm>
            <a:prstGeom prst="rect">
              <a:avLst/>
            </a:prstGeom>
          </p:spPr>
        </p:pic>
        <p:pic>
          <p:nvPicPr>
            <p:cNvPr id="47" name="그림 46" descr="텍스트, 스크린샷, 폰트이(가) 표시된 사진&#10;&#10;자동 생성된 설명">
              <a:extLst>
                <a:ext uri="{FF2B5EF4-FFF2-40B4-BE49-F238E27FC236}">
                  <a16:creationId xmlns:a16="http://schemas.microsoft.com/office/drawing/2014/main" id="{B758B6DB-BC75-2588-8EB0-DD6229D1ACCD}"/>
                </a:ext>
              </a:extLst>
            </p:cNvPr>
            <p:cNvPicPr>
              <a:picLocks noChangeAspect="1"/>
            </p:cNvPicPr>
            <p:nvPr/>
          </p:nvPicPr>
          <p:blipFill>
            <a:blip r:embed="rId3"/>
            <a:stretch>
              <a:fillRect/>
            </a:stretch>
          </p:blipFill>
          <p:spPr>
            <a:xfrm>
              <a:off x="2176268" y="2600961"/>
              <a:ext cx="755961" cy="293153"/>
            </a:xfrm>
            <a:prstGeom prst="rect">
              <a:avLst/>
            </a:prstGeom>
          </p:spPr>
        </p:pic>
      </p:grpSp>
      <p:cxnSp>
        <p:nvCxnSpPr>
          <p:cNvPr id="50" name="직선 화살표 연결선 49">
            <a:extLst>
              <a:ext uri="{FF2B5EF4-FFF2-40B4-BE49-F238E27FC236}">
                <a16:creationId xmlns:a16="http://schemas.microsoft.com/office/drawing/2014/main" id="{2198CE41-A9DD-D90A-0722-CF3F5E6E34B1}"/>
              </a:ext>
            </a:extLst>
          </p:cNvPr>
          <p:cNvCxnSpPr/>
          <p:nvPr/>
        </p:nvCxnSpPr>
        <p:spPr>
          <a:xfrm>
            <a:off x="2415581" y="2843085"/>
            <a:ext cx="0" cy="151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연결선[R] 51">
            <a:extLst>
              <a:ext uri="{FF2B5EF4-FFF2-40B4-BE49-F238E27FC236}">
                <a16:creationId xmlns:a16="http://schemas.microsoft.com/office/drawing/2014/main" id="{6D90F31D-EA3A-7EBB-374A-69D55EA336E3}"/>
              </a:ext>
            </a:extLst>
          </p:cNvPr>
          <p:cNvCxnSpPr/>
          <p:nvPr/>
        </p:nvCxnSpPr>
        <p:spPr>
          <a:xfrm>
            <a:off x="513649" y="2989133"/>
            <a:ext cx="7474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직선 연결선[R] 52">
            <a:extLst>
              <a:ext uri="{FF2B5EF4-FFF2-40B4-BE49-F238E27FC236}">
                <a16:creationId xmlns:a16="http://schemas.microsoft.com/office/drawing/2014/main" id="{28E301F0-B651-8B27-69D0-891E024AA183}"/>
              </a:ext>
            </a:extLst>
          </p:cNvPr>
          <p:cNvCxnSpPr/>
          <p:nvPr/>
        </p:nvCxnSpPr>
        <p:spPr>
          <a:xfrm>
            <a:off x="484620" y="2989133"/>
            <a:ext cx="7474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직선 연결선[R] 53">
            <a:extLst>
              <a:ext uri="{FF2B5EF4-FFF2-40B4-BE49-F238E27FC236}">
                <a16:creationId xmlns:a16="http://schemas.microsoft.com/office/drawing/2014/main" id="{77B7D9A8-7BD7-40FA-AED5-6D41B6372048}"/>
              </a:ext>
            </a:extLst>
          </p:cNvPr>
          <p:cNvCxnSpPr/>
          <p:nvPr/>
        </p:nvCxnSpPr>
        <p:spPr>
          <a:xfrm>
            <a:off x="484620" y="4752618"/>
            <a:ext cx="7474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직선 연결선[R] 54">
            <a:extLst>
              <a:ext uri="{FF2B5EF4-FFF2-40B4-BE49-F238E27FC236}">
                <a16:creationId xmlns:a16="http://schemas.microsoft.com/office/drawing/2014/main" id="{962761F2-B1C9-37EB-710E-276FF93B9B84}"/>
              </a:ext>
            </a:extLst>
          </p:cNvPr>
          <p:cNvCxnSpPr/>
          <p:nvPr/>
        </p:nvCxnSpPr>
        <p:spPr>
          <a:xfrm>
            <a:off x="484620" y="5884732"/>
            <a:ext cx="7474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2CC328A2-E44C-E110-AD15-1B088649DD58}"/>
              </a:ext>
            </a:extLst>
          </p:cNvPr>
          <p:cNvCxnSpPr/>
          <p:nvPr/>
        </p:nvCxnSpPr>
        <p:spPr>
          <a:xfrm>
            <a:off x="1008743" y="2989133"/>
            <a:ext cx="0" cy="17551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C6CE0D82-D1A0-5F6C-9512-5E744B11CB63}"/>
              </a:ext>
            </a:extLst>
          </p:cNvPr>
          <p:cNvCxnSpPr>
            <a:cxnSpLocks/>
          </p:cNvCxnSpPr>
          <p:nvPr/>
        </p:nvCxnSpPr>
        <p:spPr>
          <a:xfrm>
            <a:off x="1008743" y="4752618"/>
            <a:ext cx="0" cy="11321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4B05F4A-EE31-34CB-3B2A-EBBB344E5FC9}"/>
              </a:ext>
            </a:extLst>
          </p:cNvPr>
          <p:cNvSpPr txBox="1"/>
          <p:nvPr/>
        </p:nvSpPr>
        <p:spPr>
          <a:xfrm rot="16200000">
            <a:off x="9658" y="3741608"/>
            <a:ext cx="1415143" cy="276999"/>
          </a:xfrm>
          <a:prstGeom prst="rect">
            <a:avLst/>
          </a:prstGeom>
          <a:noFill/>
        </p:spPr>
        <p:txBody>
          <a:bodyPr wrap="square" rtlCol="0">
            <a:spAutoFit/>
          </a:bodyPr>
          <a:lstStyle/>
          <a:p>
            <a:pPr algn="l"/>
            <a:r>
              <a:rPr kumimoji="1" lang="en-US" altLang="ko-KR" sz="1200" dirty="0">
                <a:solidFill>
                  <a:srgbClr val="F26000"/>
                </a:solidFill>
                <a:latin typeface="Helvetica"/>
                <a:cs typeface="Helvetica"/>
              </a:rPr>
              <a:t>Foundation Model</a:t>
            </a:r>
            <a:endParaRPr kumimoji="1" lang="ko-KR" altLang="en-US" sz="1200" dirty="0">
              <a:solidFill>
                <a:srgbClr val="F26000"/>
              </a:solidFill>
              <a:latin typeface="Helvetica"/>
              <a:cs typeface="Helvetica"/>
            </a:endParaRPr>
          </a:p>
        </p:txBody>
      </p:sp>
      <p:sp>
        <p:nvSpPr>
          <p:cNvPr id="62" name="TextBox 61">
            <a:extLst>
              <a:ext uri="{FF2B5EF4-FFF2-40B4-BE49-F238E27FC236}">
                <a16:creationId xmlns:a16="http://schemas.microsoft.com/office/drawing/2014/main" id="{E34BAC7D-F3B0-6DE2-9836-CA789475E329}"/>
              </a:ext>
            </a:extLst>
          </p:cNvPr>
          <p:cNvSpPr txBox="1"/>
          <p:nvPr/>
        </p:nvSpPr>
        <p:spPr>
          <a:xfrm rot="16200000">
            <a:off x="-5746" y="5156751"/>
            <a:ext cx="1415143" cy="276999"/>
          </a:xfrm>
          <a:prstGeom prst="rect">
            <a:avLst/>
          </a:prstGeom>
          <a:noFill/>
        </p:spPr>
        <p:txBody>
          <a:bodyPr wrap="square" rtlCol="0">
            <a:spAutoFit/>
          </a:bodyPr>
          <a:lstStyle/>
          <a:p>
            <a:pPr algn="ctr"/>
            <a:r>
              <a:rPr kumimoji="1" lang="en-US" altLang="ko-KR" sz="1200" dirty="0">
                <a:solidFill>
                  <a:srgbClr val="F26000"/>
                </a:solidFill>
                <a:latin typeface="Helvetica"/>
                <a:cs typeface="Helvetica"/>
              </a:rPr>
              <a:t>Our Model</a:t>
            </a:r>
            <a:endParaRPr kumimoji="1" lang="ko-KR" altLang="en-US" sz="1200" dirty="0">
              <a:solidFill>
                <a:srgbClr val="F26000"/>
              </a:solidFill>
              <a:latin typeface="Helvetica"/>
              <a:cs typeface="Helvetica"/>
            </a:endParaRPr>
          </a:p>
        </p:txBody>
      </p:sp>
      <p:sp>
        <p:nvSpPr>
          <p:cNvPr id="63" name="모서리가 둥근 직사각형 62">
            <a:extLst>
              <a:ext uri="{FF2B5EF4-FFF2-40B4-BE49-F238E27FC236}">
                <a16:creationId xmlns:a16="http://schemas.microsoft.com/office/drawing/2014/main" id="{8C67942A-5D81-B675-FE27-CA72544FFE3A}"/>
              </a:ext>
            </a:extLst>
          </p:cNvPr>
          <p:cNvSpPr/>
          <p:nvPr/>
        </p:nvSpPr>
        <p:spPr>
          <a:xfrm>
            <a:off x="5295079" y="2961584"/>
            <a:ext cx="1908628" cy="240789"/>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err="1"/>
              <a:t>Relu</a:t>
            </a:r>
            <a:endParaRPr kumimoji="1" lang="ko-KR" altLang="en-US" sz="1200" dirty="0"/>
          </a:p>
        </p:txBody>
      </p:sp>
      <p:sp>
        <p:nvSpPr>
          <p:cNvPr id="67" name="모서리가 둥근 직사각형 66">
            <a:extLst>
              <a:ext uri="{FF2B5EF4-FFF2-40B4-BE49-F238E27FC236}">
                <a16:creationId xmlns:a16="http://schemas.microsoft.com/office/drawing/2014/main" id="{36ADB452-176F-45F3-C966-193ED2625EF8}"/>
              </a:ext>
            </a:extLst>
          </p:cNvPr>
          <p:cNvSpPr/>
          <p:nvPr/>
        </p:nvSpPr>
        <p:spPr>
          <a:xfrm>
            <a:off x="5295079" y="2454887"/>
            <a:ext cx="1908628" cy="5045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dirty="0"/>
              <a:t>FC (768, 128)</a:t>
            </a:r>
            <a:endParaRPr kumimoji="1" lang="ko-KR" altLang="en-US" dirty="0"/>
          </a:p>
        </p:txBody>
      </p:sp>
      <p:sp>
        <p:nvSpPr>
          <p:cNvPr id="68" name="모서리가 둥근 직사각형 67">
            <a:extLst>
              <a:ext uri="{FF2B5EF4-FFF2-40B4-BE49-F238E27FC236}">
                <a16:creationId xmlns:a16="http://schemas.microsoft.com/office/drawing/2014/main" id="{18545068-F177-AF75-21E7-839F78947C5B}"/>
              </a:ext>
            </a:extLst>
          </p:cNvPr>
          <p:cNvSpPr/>
          <p:nvPr/>
        </p:nvSpPr>
        <p:spPr>
          <a:xfrm>
            <a:off x="5295079" y="3941298"/>
            <a:ext cx="1908628" cy="240789"/>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err="1"/>
              <a:t>Relu</a:t>
            </a:r>
            <a:endParaRPr kumimoji="1" lang="ko-KR" altLang="en-US" sz="1200" dirty="0"/>
          </a:p>
        </p:txBody>
      </p:sp>
      <p:sp>
        <p:nvSpPr>
          <p:cNvPr id="69" name="모서리가 둥근 직사각형 68">
            <a:extLst>
              <a:ext uri="{FF2B5EF4-FFF2-40B4-BE49-F238E27FC236}">
                <a16:creationId xmlns:a16="http://schemas.microsoft.com/office/drawing/2014/main" id="{F36ACE8A-1A1C-E1FB-70DE-345AF4875C00}"/>
              </a:ext>
            </a:extLst>
          </p:cNvPr>
          <p:cNvSpPr/>
          <p:nvPr/>
        </p:nvSpPr>
        <p:spPr>
          <a:xfrm>
            <a:off x="5295079" y="3434601"/>
            <a:ext cx="1908628" cy="5045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dirty="0"/>
              <a:t>FC (128, 64)</a:t>
            </a:r>
            <a:endParaRPr kumimoji="1" lang="ko-KR" altLang="en-US" dirty="0"/>
          </a:p>
        </p:txBody>
      </p:sp>
      <p:sp>
        <p:nvSpPr>
          <p:cNvPr id="70" name="모서리가 둥근 직사각형 69">
            <a:extLst>
              <a:ext uri="{FF2B5EF4-FFF2-40B4-BE49-F238E27FC236}">
                <a16:creationId xmlns:a16="http://schemas.microsoft.com/office/drawing/2014/main" id="{E820206E-682B-1382-42A8-3132FA743CD6}"/>
              </a:ext>
            </a:extLst>
          </p:cNvPr>
          <p:cNvSpPr/>
          <p:nvPr/>
        </p:nvSpPr>
        <p:spPr>
          <a:xfrm>
            <a:off x="5295079" y="4921012"/>
            <a:ext cx="1908628" cy="240789"/>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err="1"/>
              <a:t>Relu</a:t>
            </a:r>
            <a:endParaRPr kumimoji="1" lang="ko-KR" altLang="en-US" sz="1200" dirty="0"/>
          </a:p>
        </p:txBody>
      </p:sp>
      <p:sp>
        <p:nvSpPr>
          <p:cNvPr id="71" name="모서리가 둥근 직사각형 70">
            <a:extLst>
              <a:ext uri="{FF2B5EF4-FFF2-40B4-BE49-F238E27FC236}">
                <a16:creationId xmlns:a16="http://schemas.microsoft.com/office/drawing/2014/main" id="{6758AE48-0C2B-1853-E443-A08714DA5725}"/>
              </a:ext>
            </a:extLst>
          </p:cNvPr>
          <p:cNvSpPr/>
          <p:nvPr/>
        </p:nvSpPr>
        <p:spPr>
          <a:xfrm>
            <a:off x="5295079" y="4414315"/>
            <a:ext cx="1908628" cy="5045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dirty="0"/>
              <a:t>FC (128, 64)</a:t>
            </a:r>
            <a:endParaRPr kumimoji="1" lang="ko-KR" altLang="en-US" dirty="0"/>
          </a:p>
        </p:txBody>
      </p:sp>
      <p:sp>
        <p:nvSpPr>
          <p:cNvPr id="73" name="모서리가 둥근 직사각형 72">
            <a:extLst>
              <a:ext uri="{FF2B5EF4-FFF2-40B4-BE49-F238E27FC236}">
                <a16:creationId xmlns:a16="http://schemas.microsoft.com/office/drawing/2014/main" id="{80B7F22B-7273-F10E-BFED-8BF397AB65FA}"/>
              </a:ext>
            </a:extLst>
          </p:cNvPr>
          <p:cNvSpPr/>
          <p:nvPr/>
        </p:nvSpPr>
        <p:spPr>
          <a:xfrm>
            <a:off x="5295079" y="5394029"/>
            <a:ext cx="1908628" cy="5045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dirty="0"/>
              <a:t>FC (64, 2)</a:t>
            </a:r>
            <a:endParaRPr kumimoji="1" lang="ko-KR" altLang="en-US" dirty="0"/>
          </a:p>
        </p:txBody>
      </p:sp>
      <p:cxnSp>
        <p:nvCxnSpPr>
          <p:cNvPr id="77" name="직선 화살표 연결선 76">
            <a:extLst>
              <a:ext uri="{FF2B5EF4-FFF2-40B4-BE49-F238E27FC236}">
                <a16:creationId xmlns:a16="http://schemas.microsoft.com/office/drawing/2014/main" id="{306FDE0C-2BCD-6A3C-C391-EFCB4E068951}"/>
              </a:ext>
            </a:extLst>
          </p:cNvPr>
          <p:cNvCxnSpPr>
            <a:stCxn id="63" idx="2"/>
            <a:endCxn id="69" idx="0"/>
          </p:cNvCxnSpPr>
          <p:nvPr/>
        </p:nvCxnSpPr>
        <p:spPr>
          <a:xfrm>
            <a:off x="6249393" y="3202373"/>
            <a:ext cx="0" cy="23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F823AE55-E535-F829-A209-357FD169A52D}"/>
              </a:ext>
            </a:extLst>
          </p:cNvPr>
          <p:cNvCxnSpPr>
            <a:stCxn id="68" idx="2"/>
            <a:endCxn id="71" idx="0"/>
          </p:cNvCxnSpPr>
          <p:nvPr/>
        </p:nvCxnSpPr>
        <p:spPr>
          <a:xfrm>
            <a:off x="6249393" y="4182087"/>
            <a:ext cx="0" cy="23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9179E281-E0EF-1506-1260-77EC40772B6E}"/>
              </a:ext>
            </a:extLst>
          </p:cNvPr>
          <p:cNvCxnSpPr>
            <a:stCxn id="70" idx="2"/>
            <a:endCxn id="73" idx="0"/>
          </p:cNvCxnSpPr>
          <p:nvPr/>
        </p:nvCxnSpPr>
        <p:spPr>
          <a:xfrm>
            <a:off x="6249393" y="5161801"/>
            <a:ext cx="0" cy="23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직선 연결선[R] 82">
            <a:extLst>
              <a:ext uri="{FF2B5EF4-FFF2-40B4-BE49-F238E27FC236}">
                <a16:creationId xmlns:a16="http://schemas.microsoft.com/office/drawing/2014/main" id="{591C2BD7-B5B9-4E24-5512-6AE23412E149}"/>
              </a:ext>
            </a:extLst>
          </p:cNvPr>
          <p:cNvCxnSpPr/>
          <p:nvPr/>
        </p:nvCxnSpPr>
        <p:spPr>
          <a:xfrm flipV="1">
            <a:off x="3289383" y="2450901"/>
            <a:ext cx="2005696" cy="2667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직선 연결선[R] 83">
            <a:extLst>
              <a:ext uri="{FF2B5EF4-FFF2-40B4-BE49-F238E27FC236}">
                <a16:creationId xmlns:a16="http://schemas.microsoft.com/office/drawing/2014/main" id="{09ED9F12-8A3B-9021-B2CB-3F2B45928FEE}"/>
              </a:ext>
            </a:extLst>
          </p:cNvPr>
          <p:cNvCxnSpPr>
            <a:cxnSpLocks/>
          </p:cNvCxnSpPr>
          <p:nvPr/>
        </p:nvCxnSpPr>
        <p:spPr>
          <a:xfrm>
            <a:off x="3289382" y="5865670"/>
            <a:ext cx="1957163" cy="6756"/>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E5824EA-4508-DC0E-60C1-664358727CE9}"/>
              </a:ext>
            </a:extLst>
          </p:cNvPr>
          <p:cNvSpPr txBox="1"/>
          <p:nvPr/>
        </p:nvSpPr>
        <p:spPr>
          <a:xfrm>
            <a:off x="7503209" y="1836774"/>
            <a:ext cx="4136572" cy="2246769"/>
          </a:xfrm>
          <a:prstGeom prst="rect">
            <a:avLst/>
          </a:prstGeom>
          <a:noFill/>
          <a:ln>
            <a:noFill/>
          </a:ln>
        </p:spPr>
        <p:txBody>
          <a:bodyPr wrap="square" rtlCol="0">
            <a:spAutoFit/>
          </a:bodyPr>
          <a:lstStyle/>
          <a:p>
            <a:pPr marL="457200" indent="-457200" algn="l">
              <a:buFont typeface="Arial" panose="020B0604020202020204" pitchFamily="34" charset="0"/>
              <a:buChar char="•"/>
            </a:pPr>
            <a:r>
              <a:rPr kumimoji="1" lang="en-US" altLang="ko-KR" sz="2000" dirty="0">
                <a:solidFill>
                  <a:schemeClr val="accent1">
                    <a:lumMod val="75000"/>
                  </a:schemeClr>
                </a:solidFill>
                <a:latin typeface="Helvetica"/>
                <a:cs typeface="Helvetica"/>
              </a:rPr>
              <a:t>Training Result</a:t>
            </a:r>
          </a:p>
          <a:p>
            <a:pPr marL="914400" lvl="1" indent="-457200">
              <a:buFont typeface="Arial" panose="020B0604020202020204" pitchFamily="34" charset="0"/>
              <a:buChar char="•"/>
            </a:pPr>
            <a:r>
              <a:rPr kumimoji="1" lang="en-US" altLang="ko-KR" sz="2000" dirty="0">
                <a:solidFill>
                  <a:schemeClr val="accent1">
                    <a:lumMod val="75000"/>
                  </a:schemeClr>
                </a:solidFill>
                <a:latin typeface="Helvetica"/>
                <a:cs typeface="Helvetica"/>
              </a:rPr>
              <a:t>Fine-Tune 96 epochs</a:t>
            </a:r>
          </a:p>
          <a:p>
            <a:pPr marL="914400" lvl="1" indent="-457200">
              <a:buFont typeface="Arial" panose="020B0604020202020204" pitchFamily="34" charset="0"/>
              <a:buChar char="•"/>
            </a:pPr>
            <a:r>
              <a:rPr kumimoji="1" lang="en-US" altLang="ko-KR" sz="2000" dirty="0">
                <a:solidFill>
                  <a:schemeClr val="accent1">
                    <a:lumMod val="75000"/>
                  </a:schemeClr>
                </a:solidFill>
                <a:latin typeface="Helvetica"/>
                <a:cs typeface="Helvetica"/>
              </a:rPr>
              <a:t>Accuracy: Avg 974km</a:t>
            </a:r>
          </a:p>
          <a:p>
            <a:pPr marL="457200" indent="-457200">
              <a:buFont typeface="Arial" panose="020B0604020202020204" pitchFamily="34" charset="0"/>
              <a:buChar char="•"/>
            </a:pPr>
            <a:r>
              <a:rPr kumimoji="1" lang="en-US" altLang="ko-KR" sz="2000" dirty="0">
                <a:solidFill>
                  <a:schemeClr val="accent1">
                    <a:lumMod val="75000"/>
                  </a:schemeClr>
                </a:solidFill>
                <a:latin typeface="Helvetica"/>
                <a:cs typeface="Helvetica"/>
              </a:rPr>
              <a:t>Future Work</a:t>
            </a:r>
          </a:p>
          <a:p>
            <a:pPr marL="914400" lvl="1" indent="-457200">
              <a:buFont typeface="Arial" panose="020B0604020202020204" pitchFamily="34" charset="0"/>
              <a:buChar char="•"/>
            </a:pPr>
            <a:r>
              <a:rPr kumimoji="1" lang="en-US" altLang="ko-KR" sz="2000" b="1" dirty="0">
                <a:solidFill>
                  <a:srgbClr val="C00000"/>
                </a:solidFill>
                <a:latin typeface="Helvetica"/>
                <a:cs typeface="Helvetica"/>
              </a:rPr>
              <a:t>More complex Model</a:t>
            </a:r>
          </a:p>
          <a:p>
            <a:pPr marL="914400" lvl="1" indent="-457200">
              <a:buFont typeface="Arial" panose="020B0604020202020204" pitchFamily="34" charset="0"/>
              <a:buChar char="•"/>
            </a:pPr>
            <a:r>
              <a:rPr kumimoji="1" lang="en-US" altLang="ko-KR" sz="2000" b="1" dirty="0">
                <a:solidFill>
                  <a:srgbClr val="C00000"/>
                </a:solidFill>
                <a:latin typeface="Helvetica"/>
                <a:cs typeface="Helvetica"/>
              </a:rPr>
              <a:t>Additional Information</a:t>
            </a:r>
          </a:p>
          <a:p>
            <a:pPr marL="914400" lvl="1" indent="-457200">
              <a:buFont typeface="Arial" panose="020B0604020202020204" pitchFamily="34" charset="0"/>
              <a:buChar char="•"/>
            </a:pPr>
            <a:endParaRPr kumimoji="1" lang="en-US" altLang="ko-KR" sz="2000" dirty="0">
              <a:solidFill>
                <a:schemeClr val="accent1">
                  <a:lumMod val="75000"/>
                </a:schemeClr>
              </a:solidFill>
              <a:latin typeface="Helvetica"/>
              <a:cs typeface="Helvetica"/>
            </a:endParaRPr>
          </a:p>
        </p:txBody>
      </p:sp>
      <p:pic>
        <p:nvPicPr>
          <p:cNvPr id="89" name="그림 88" descr="도표, 라인, 그래프, 번호이(가) 표시된 사진&#10;&#10;자동 생성된 설명">
            <a:extLst>
              <a:ext uri="{FF2B5EF4-FFF2-40B4-BE49-F238E27FC236}">
                <a16:creationId xmlns:a16="http://schemas.microsoft.com/office/drawing/2014/main" id="{C88D70A8-0BEA-A273-2665-7EEE3EB3C04E}"/>
              </a:ext>
            </a:extLst>
          </p:cNvPr>
          <p:cNvPicPr>
            <a:picLocks noChangeAspect="1"/>
          </p:cNvPicPr>
          <p:nvPr/>
        </p:nvPicPr>
        <p:blipFill>
          <a:blip r:embed="rId4"/>
          <a:stretch>
            <a:fillRect/>
          </a:stretch>
        </p:blipFill>
        <p:spPr>
          <a:xfrm>
            <a:off x="7503209" y="3904906"/>
            <a:ext cx="4621476" cy="1625577"/>
          </a:xfrm>
          <a:prstGeom prst="rect">
            <a:avLst/>
          </a:prstGeom>
        </p:spPr>
      </p:pic>
      <p:cxnSp>
        <p:nvCxnSpPr>
          <p:cNvPr id="91" name="직선 화살표 연결선 90">
            <a:extLst>
              <a:ext uri="{FF2B5EF4-FFF2-40B4-BE49-F238E27FC236}">
                <a16:creationId xmlns:a16="http://schemas.microsoft.com/office/drawing/2014/main" id="{FF62AB57-38DB-3018-F6A0-AB4336C859FD}"/>
              </a:ext>
            </a:extLst>
          </p:cNvPr>
          <p:cNvCxnSpPr/>
          <p:nvPr/>
        </p:nvCxnSpPr>
        <p:spPr>
          <a:xfrm flipV="1">
            <a:off x="8846457" y="4428193"/>
            <a:ext cx="0" cy="1338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F91C891-BCEC-00EE-62B5-5D2207656EA7}"/>
              </a:ext>
            </a:extLst>
          </p:cNvPr>
          <p:cNvSpPr txBox="1"/>
          <p:nvPr/>
        </p:nvSpPr>
        <p:spPr>
          <a:xfrm>
            <a:off x="7866830" y="5850589"/>
            <a:ext cx="4325165" cy="954107"/>
          </a:xfrm>
          <a:prstGeom prst="rect">
            <a:avLst/>
          </a:prstGeom>
          <a:noFill/>
        </p:spPr>
        <p:txBody>
          <a:bodyPr wrap="square">
            <a:spAutoFit/>
          </a:bodyPr>
          <a:lstStyle/>
          <a:p>
            <a:r>
              <a:rPr lang="en" altLang="ko-KR" sz="1400" dirty="0"/>
              <a:t>Adding state information to the input significantly improves accuracy</a:t>
            </a:r>
            <a:r>
              <a:rPr lang="en-US" altLang="ko-KR" sz="1400" dirty="0"/>
              <a:t>.</a:t>
            </a:r>
            <a:r>
              <a:rPr lang="ko-KR" altLang="en-US" sz="1400" dirty="0"/>
              <a:t> </a:t>
            </a:r>
            <a:r>
              <a:rPr lang="en" altLang="ko-KR" sz="1400" dirty="0"/>
              <a:t>Accuracy improvement is limited with tweet text alone; additional information is needed for Location Prediction.</a:t>
            </a:r>
            <a:endParaRPr lang="ko-KR" altLang="en-US" sz="1400" dirty="0"/>
          </a:p>
        </p:txBody>
      </p:sp>
    </p:spTree>
    <p:extLst>
      <p:ext uri="{BB962C8B-B14F-4D97-AF65-F5344CB8AC3E}">
        <p14:creationId xmlns:p14="http://schemas.microsoft.com/office/powerpoint/2010/main" val="166837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C4835-6B32-A5A8-F800-BBD8EB591EFA}"/>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73D2AA63-0F7D-610E-8990-9C849981F81E}"/>
              </a:ext>
            </a:extLst>
          </p:cNvPr>
          <p:cNvSpPr txBox="1"/>
          <p:nvPr/>
        </p:nvSpPr>
        <p:spPr>
          <a:xfrm>
            <a:off x="269004" y="245765"/>
            <a:ext cx="11068607" cy="707886"/>
          </a:xfrm>
          <a:prstGeom prst="rect">
            <a:avLst/>
          </a:prstGeom>
          <a:noFill/>
        </p:spPr>
        <p:txBody>
          <a:bodyPr wrap="none" rtlCol="0">
            <a:spAutoFit/>
          </a:bodyPr>
          <a:lstStyle/>
          <a:p>
            <a:r>
              <a:rPr lang="en-US" sz="4000" dirty="0">
                <a:solidFill>
                  <a:srgbClr val="0B2340"/>
                </a:solidFill>
                <a:latin typeface="Arial" panose="020B0604020202020204" pitchFamily="34" charset="0"/>
                <a:cs typeface="Arial" panose="020B0604020202020204" pitchFamily="34" charset="0"/>
              </a:rPr>
              <a:t>Predict Geolocation based on Social Media Text</a:t>
            </a:r>
          </a:p>
        </p:txBody>
      </p:sp>
      <p:sp>
        <p:nvSpPr>
          <p:cNvPr id="14" name="TextBox 13">
            <a:extLst>
              <a:ext uri="{FF2B5EF4-FFF2-40B4-BE49-F238E27FC236}">
                <a16:creationId xmlns:a16="http://schemas.microsoft.com/office/drawing/2014/main" id="{5F546A59-6391-9483-9806-87601867A328}"/>
              </a:ext>
            </a:extLst>
          </p:cNvPr>
          <p:cNvSpPr txBox="1"/>
          <p:nvPr/>
        </p:nvSpPr>
        <p:spPr>
          <a:xfrm>
            <a:off x="701826" y="908604"/>
            <a:ext cx="5310524" cy="369332"/>
          </a:xfrm>
          <a:prstGeom prst="rect">
            <a:avLst/>
          </a:prstGeom>
          <a:noFill/>
        </p:spPr>
        <p:txBody>
          <a:bodyPr wrap="square" rtlCol="0">
            <a:spAutoFit/>
          </a:bodyPr>
          <a:lstStyle/>
          <a:p>
            <a:r>
              <a:rPr lang="en-US" b="1" dirty="0">
                <a:solidFill>
                  <a:srgbClr val="F05A21"/>
                </a:solidFill>
                <a:latin typeface="Arial" panose="020B0604020202020204" pitchFamily="34" charset="0"/>
                <a:cs typeface="Arial" panose="020B0604020202020204" pitchFamily="34" charset="0"/>
              </a:rPr>
              <a:t>Fall 2024 – AI Practicum</a:t>
            </a:r>
          </a:p>
        </p:txBody>
      </p:sp>
      <p:sp>
        <p:nvSpPr>
          <p:cNvPr id="3" name="모서리가 둥근 직사각형 2">
            <a:extLst>
              <a:ext uri="{FF2B5EF4-FFF2-40B4-BE49-F238E27FC236}">
                <a16:creationId xmlns:a16="http://schemas.microsoft.com/office/drawing/2014/main" id="{FE7CBE93-972A-F5C6-532E-09C88C71B1E8}"/>
              </a:ext>
            </a:extLst>
          </p:cNvPr>
          <p:cNvSpPr/>
          <p:nvPr/>
        </p:nvSpPr>
        <p:spPr>
          <a:xfrm>
            <a:off x="315492" y="1545771"/>
            <a:ext cx="5780507" cy="4593772"/>
          </a:xfrm>
          <a:prstGeom prst="roundRect">
            <a:avLst>
              <a:gd name="adj" fmla="val 5438"/>
            </a:avLst>
          </a:prstGeom>
          <a:noFill/>
          <a:ln w="190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 name="모서리가 둥근 직사각형 5">
            <a:extLst>
              <a:ext uri="{FF2B5EF4-FFF2-40B4-BE49-F238E27FC236}">
                <a16:creationId xmlns:a16="http://schemas.microsoft.com/office/drawing/2014/main" id="{1649307B-578D-0031-A5E3-0C0B9CE2833B}"/>
              </a:ext>
            </a:extLst>
          </p:cNvPr>
          <p:cNvSpPr/>
          <p:nvPr/>
        </p:nvSpPr>
        <p:spPr>
          <a:xfrm>
            <a:off x="6248399" y="1545771"/>
            <a:ext cx="5780507" cy="4593772"/>
          </a:xfrm>
          <a:prstGeom prst="roundRect">
            <a:avLst>
              <a:gd name="adj" fmla="val 5438"/>
            </a:avLst>
          </a:prstGeom>
          <a:noFill/>
          <a:ln w="190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모서리가 둥근 직사각형 6">
            <a:extLst>
              <a:ext uri="{FF2B5EF4-FFF2-40B4-BE49-F238E27FC236}">
                <a16:creationId xmlns:a16="http://schemas.microsoft.com/office/drawing/2014/main" id="{950A3850-9D66-8033-693D-CA64065CD3C7}"/>
              </a:ext>
            </a:extLst>
          </p:cNvPr>
          <p:cNvSpPr/>
          <p:nvPr/>
        </p:nvSpPr>
        <p:spPr>
          <a:xfrm>
            <a:off x="315492" y="1277936"/>
            <a:ext cx="2569028" cy="4637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ko-KR" dirty="0"/>
              <a:t>Social Media Data</a:t>
            </a:r>
            <a:endParaRPr kumimoji="1" lang="ko-KR" altLang="en-US" dirty="0"/>
          </a:p>
        </p:txBody>
      </p:sp>
      <p:sp>
        <p:nvSpPr>
          <p:cNvPr id="8" name="TextBox 7">
            <a:extLst>
              <a:ext uri="{FF2B5EF4-FFF2-40B4-BE49-F238E27FC236}">
                <a16:creationId xmlns:a16="http://schemas.microsoft.com/office/drawing/2014/main" id="{7696E054-E4CD-D416-EC50-0AD151D25D82}"/>
              </a:ext>
            </a:extLst>
          </p:cNvPr>
          <p:cNvSpPr txBox="1"/>
          <p:nvPr/>
        </p:nvSpPr>
        <p:spPr>
          <a:xfrm>
            <a:off x="476675" y="1845260"/>
            <a:ext cx="5275943" cy="1815882"/>
          </a:xfrm>
          <a:prstGeom prst="rect">
            <a:avLst/>
          </a:prstGeom>
          <a:noFill/>
        </p:spPr>
        <p:txBody>
          <a:bodyPr wrap="square" rtlCol="0">
            <a:spAutoFit/>
          </a:bodyPr>
          <a:lstStyle/>
          <a:p>
            <a:pPr marL="457200" indent="-457200">
              <a:buFont typeface="Arial" panose="020B0604020202020204" pitchFamily="34" charset="0"/>
              <a:buChar char="•"/>
            </a:pPr>
            <a:r>
              <a:rPr kumimoji="1" lang="en" altLang="ko-KR" sz="1600" b="1" dirty="0">
                <a:solidFill>
                  <a:schemeClr val="accent1">
                    <a:lumMod val="50000"/>
                  </a:schemeClr>
                </a:solidFill>
                <a:latin typeface="Helvetica"/>
                <a:cs typeface="Helvetica"/>
              </a:rPr>
              <a:t>Statistical DB analysis</a:t>
            </a:r>
          </a:p>
          <a:p>
            <a:pPr marL="914400" lvl="1" indent="-457200">
              <a:buFont typeface="Arial" panose="020B0604020202020204" pitchFamily="34" charset="0"/>
              <a:buChar char="•"/>
            </a:pPr>
            <a:r>
              <a:rPr kumimoji="1" lang="en" altLang="ko-KR" sz="1600" dirty="0">
                <a:solidFill>
                  <a:schemeClr val="accent1">
                    <a:lumMod val="50000"/>
                  </a:schemeClr>
                </a:solidFill>
                <a:latin typeface="Helvetica"/>
                <a:cs typeface="Helvetica"/>
              </a:rPr>
              <a:t>Geographical, Tweet Time Distribution</a:t>
            </a:r>
          </a:p>
          <a:p>
            <a:pPr marL="1371600" lvl="2" indent="-457200">
              <a:buFont typeface="Arial" panose="020B0604020202020204" pitchFamily="34" charset="0"/>
              <a:buChar char="•"/>
            </a:pPr>
            <a:endParaRPr kumimoji="1" lang="en" altLang="ko-KR" sz="1600" dirty="0">
              <a:solidFill>
                <a:schemeClr val="accent1">
                  <a:lumMod val="50000"/>
                </a:schemeClr>
              </a:solidFill>
              <a:latin typeface="Helvetica"/>
              <a:cs typeface="Helvetica"/>
            </a:endParaRPr>
          </a:p>
          <a:p>
            <a:pPr marL="457200" indent="-457200">
              <a:buFont typeface="Arial" panose="020B0604020202020204" pitchFamily="34" charset="0"/>
              <a:buChar char="•"/>
            </a:pPr>
            <a:r>
              <a:rPr kumimoji="1" lang="en" altLang="ko-KR" sz="1600" b="1" dirty="0">
                <a:solidFill>
                  <a:schemeClr val="accent1">
                    <a:lumMod val="50000"/>
                  </a:schemeClr>
                </a:solidFill>
                <a:latin typeface="Helvetica"/>
                <a:cs typeface="Helvetica"/>
              </a:rPr>
              <a:t>Noise and Outlier analysis &amp; Cleaning</a:t>
            </a:r>
          </a:p>
          <a:p>
            <a:pPr marL="914400" lvl="1" indent="-457200">
              <a:buFont typeface="Arial" panose="020B0604020202020204" pitchFamily="34" charset="0"/>
              <a:buChar char="•"/>
            </a:pPr>
            <a:r>
              <a:rPr kumimoji="1" lang="en" altLang="ko-KR" sz="1600" dirty="0">
                <a:solidFill>
                  <a:schemeClr val="accent1">
                    <a:lumMod val="50000"/>
                  </a:schemeClr>
                </a:solidFill>
                <a:latin typeface="Helvetica"/>
                <a:cs typeface="Helvetica"/>
              </a:rPr>
              <a:t>Remove Emoji</a:t>
            </a:r>
            <a:r>
              <a:rPr kumimoji="1" lang="en-US" altLang="ko-KR" sz="1600" dirty="0">
                <a:solidFill>
                  <a:schemeClr val="accent1">
                    <a:lumMod val="50000"/>
                  </a:schemeClr>
                </a:solidFill>
                <a:latin typeface="Helvetica"/>
                <a:cs typeface="Helvetica"/>
              </a:rPr>
              <a:t>,</a:t>
            </a:r>
            <a:r>
              <a:rPr kumimoji="1" lang="ko-KR" altLang="en-US" sz="1600" dirty="0">
                <a:solidFill>
                  <a:schemeClr val="accent1">
                    <a:lumMod val="50000"/>
                  </a:schemeClr>
                </a:solidFill>
                <a:latin typeface="Helvetica"/>
                <a:cs typeface="Helvetica"/>
              </a:rPr>
              <a:t> </a:t>
            </a:r>
            <a:r>
              <a:rPr kumimoji="1" lang="en" altLang="ko-KR" sz="1600" dirty="0">
                <a:solidFill>
                  <a:schemeClr val="accent1">
                    <a:lumMod val="50000"/>
                  </a:schemeClr>
                </a:solidFill>
                <a:latin typeface="Helvetica"/>
                <a:cs typeface="Helvetica"/>
              </a:rPr>
              <a:t>punctuations</a:t>
            </a:r>
          </a:p>
          <a:p>
            <a:pPr marL="914400" lvl="1" indent="-457200">
              <a:buFont typeface="Arial" panose="020B0604020202020204" pitchFamily="34" charset="0"/>
              <a:buChar char="•"/>
            </a:pPr>
            <a:r>
              <a:rPr lang="en" altLang="ko-KR" sz="1600" dirty="0"/>
              <a:t>Word Lemmatization</a:t>
            </a:r>
            <a:endParaRPr kumimoji="1" lang="en" altLang="ko-KR" sz="1600" dirty="0">
              <a:solidFill>
                <a:schemeClr val="accent1">
                  <a:lumMod val="50000"/>
                </a:schemeClr>
              </a:solidFill>
              <a:latin typeface="Helvetica"/>
              <a:cs typeface="Helvetica"/>
            </a:endParaRPr>
          </a:p>
          <a:p>
            <a:pPr marL="914400" lvl="1" indent="-457200">
              <a:buFont typeface="Arial" panose="020B0604020202020204" pitchFamily="34" charset="0"/>
              <a:buChar char="•"/>
            </a:pPr>
            <a:r>
              <a:rPr kumimoji="1" lang="en" altLang="ko-KR" sz="1600" dirty="0">
                <a:solidFill>
                  <a:schemeClr val="accent1">
                    <a:lumMod val="50000"/>
                  </a:schemeClr>
                </a:solidFill>
                <a:latin typeface="Helvetica"/>
                <a:cs typeface="Helvetica"/>
              </a:rPr>
              <a:t>Non-US DB</a:t>
            </a:r>
            <a:r>
              <a:rPr kumimoji="1" lang="ko-KR" altLang="en-US" sz="1600" dirty="0">
                <a:solidFill>
                  <a:schemeClr val="accent1">
                    <a:lumMod val="50000"/>
                  </a:schemeClr>
                </a:solidFill>
                <a:latin typeface="Helvetica"/>
                <a:cs typeface="Helvetica"/>
              </a:rPr>
              <a:t> </a:t>
            </a:r>
            <a:r>
              <a:rPr kumimoji="1" lang="en" altLang="ko-KR" sz="1600" dirty="0">
                <a:solidFill>
                  <a:schemeClr val="accent1">
                    <a:lumMod val="50000"/>
                  </a:schemeClr>
                </a:solidFill>
                <a:latin typeface="Helvetica"/>
                <a:cs typeface="Helvetica"/>
              </a:rPr>
              <a:t>Translation</a:t>
            </a:r>
          </a:p>
        </p:txBody>
      </p:sp>
      <p:sp>
        <p:nvSpPr>
          <p:cNvPr id="12" name="모서리가 둥근 직사각형 11">
            <a:extLst>
              <a:ext uri="{FF2B5EF4-FFF2-40B4-BE49-F238E27FC236}">
                <a16:creationId xmlns:a16="http://schemas.microsoft.com/office/drawing/2014/main" id="{C4885619-1321-5014-1566-75F0579DD251}"/>
              </a:ext>
            </a:extLst>
          </p:cNvPr>
          <p:cNvSpPr/>
          <p:nvPr/>
        </p:nvSpPr>
        <p:spPr>
          <a:xfrm>
            <a:off x="6248399" y="1277936"/>
            <a:ext cx="2569028" cy="4637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ko-KR" dirty="0"/>
              <a:t>Solution Design</a:t>
            </a:r>
            <a:endParaRPr kumimoji="1" lang="ko-KR" altLang="en-US" dirty="0"/>
          </a:p>
        </p:txBody>
      </p:sp>
      <p:pic>
        <p:nvPicPr>
          <p:cNvPr id="17" name="그림 16">
            <a:extLst>
              <a:ext uri="{FF2B5EF4-FFF2-40B4-BE49-F238E27FC236}">
                <a16:creationId xmlns:a16="http://schemas.microsoft.com/office/drawing/2014/main" id="{D8DF9941-5C97-698B-1D8C-7562A93E17EC}"/>
              </a:ext>
            </a:extLst>
          </p:cNvPr>
          <p:cNvPicPr>
            <a:picLocks noChangeAspect="1"/>
          </p:cNvPicPr>
          <p:nvPr/>
        </p:nvPicPr>
        <p:blipFill>
          <a:blip r:embed="rId3"/>
          <a:stretch>
            <a:fillRect/>
          </a:stretch>
        </p:blipFill>
        <p:spPr>
          <a:xfrm>
            <a:off x="877608" y="5404705"/>
            <a:ext cx="1906165" cy="549560"/>
          </a:xfrm>
          <a:prstGeom prst="rect">
            <a:avLst/>
          </a:prstGeom>
        </p:spPr>
      </p:pic>
      <p:sp>
        <p:nvSpPr>
          <p:cNvPr id="21" name="오른쪽 화살표[R] 20">
            <a:extLst>
              <a:ext uri="{FF2B5EF4-FFF2-40B4-BE49-F238E27FC236}">
                <a16:creationId xmlns:a16="http://schemas.microsoft.com/office/drawing/2014/main" id="{E5F4AA5C-DEBB-B8A8-D247-31C52972CEFF}"/>
              </a:ext>
            </a:extLst>
          </p:cNvPr>
          <p:cNvSpPr/>
          <p:nvPr/>
        </p:nvSpPr>
        <p:spPr>
          <a:xfrm>
            <a:off x="2894152" y="5503475"/>
            <a:ext cx="283222" cy="3520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4" name="직사각형 23">
            <a:extLst>
              <a:ext uri="{FF2B5EF4-FFF2-40B4-BE49-F238E27FC236}">
                <a16:creationId xmlns:a16="http://schemas.microsoft.com/office/drawing/2014/main" id="{C607706F-81AB-C427-E9A6-5A6BCDDA3C9E}"/>
              </a:ext>
            </a:extLst>
          </p:cNvPr>
          <p:cNvSpPr/>
          <p:nvPr/>
        </p:nvSpPr>
        <p:spPr>
          <a:xfrm>
            <a:off x="1717635" y="5657364"/>
            <a:ext cx="439251" cy="1760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AF6A5687-4995-7F3B-A0DD-CBAE636270C7}"/>
              </a:ext>
            </a:extLst>
          </p:cNvPr>
          <p:cNvSpPr txBox="1"/>
          <p:nvPr/>
        </p:nvSpPr>
        <p:spPr>
          <a:xfrm>
            <a:off x="6500680" y="1852933"/>
            <a:ext cx="5275943" cy="1138773"/>
          </a:xfrm>
          <a:prstGeom prst="rect">
            <a:avLst/>
          </a:prstGeom>
          <a:noFill/>
        </p:spPr>
        <p:txBody>
          <a:bodyPr wrap="square" rtlCol="0">
            <a:spAutoFit/>
          </a:bodyPr>
          <a:lstStyle/>
          <a:p>
            <a:pPr marL="457200" indent="-457200" algn="l">
              <a:buFont typeface="Arial" panose="020B0604020202020204" pitchFamily="34" charset="0"/>
              <a:buChar char="•"/>
            </a:pPr>
            <a:r>
              <a:rPr kumimoji="1" lang="en-US" altLang="ko-KR" sz="2000" b="1" dirty="0">
                <a:solidFill>
                  <a:schemeClr val="accent1">
                    <a:lumMod val="75000"/>
                  </a:schemeClr>
                </a:solidFill>
                <a:latin typeface="Helvetica"/>
                <a:cs typeface="Helvetica"/>
              </a:rPr>
              <a:t>Pipeline of Two Cascading Models</a:t>
            </a:r>
          </a:p>
          <a:p>
            <a:pPr marL="914400" lvl="1" indent="-457200">
              <a:buFont typeface="Arial" panose="020B0604020202020204" pitchFamily="34" charset="0"/>
              <a:buChar char="•"/>
            </a:pPr>
            <a:r>
              <a:rPr kumimoji="1" lang="en-US" altLang="ko-KR" sz="1600" b="1" dirty="0">
                <a:solidFill>
                  <a:schemeClr val="accent1">
                    <a:lumMod val="75000"/>
                  </a:schemeClr>
                </a:solidFill>
                <a:latin typeface="Helvetica"/>
                <a:cs typeface="Helvetica"/>
              </a:rPr>
              <a:t>1</a:t>
            </a:r>
            <a:r>
              <a:rPr kumimoji="1" lang="en-US" altLang="ko-KR" sz="1600" b="1" baseline="30000" dirty="0">
                <a:solidFill>
                  <a:schemeClr val="accent1">
                    <a:lumMod val="75000"/>
                  </a:schemeClr>
                </a:solidFill>
                <a:latin typeface="Helvetica"/>
                <a:cs typeface="Helvetica"/>
              </a:rPr>
              <a:t>st</a:t>
            </a:r>
            <a:r>
              <a:rPr kumimoji="1" lang="en-US" altLang="ko-KR" sz="1600" b="1" dirty="0">
                <a:solidFill>
                  <a:schemeClr val="accent1">
                    <a:lumMod val="75000"/>
                  </a:schemeClr>
                </a:solidFill>
                <a:latin typeface="Helvetica"/>
                <a:cs typeface="Helvetica"/>
              </a:rPr>
              <a:t> Model: TD-IDF and Linear SVC</a:t>
            </a:r>
          </a:p>
          <a:p>
            <a:pPr marL="914400" lvl="1" indent="-457200">
              <a:buFont typeface="Arial" panose="020B0604020202020204" pitchFamily="34" charset="0"/>
              <a:buChar char="•"/>
            </a:pPr>
            <a:r>
              <a:rPr kumimoji="1" lang="en-US" altLang="ko-KR" sz="1600" b="1" dirty="0">
                <a:solidFill>
                  <a:schemeClr val="accent1">
                    <a:lumMod val="75000"/>
                  </a:schemeClr>
                </a:solidFill>
                <a:latin typeface="Helvetica"/>
                <a:cs typeface="Helvetica"/>
              </a:rPr>
              <a:t>2</a:t>
            </a:r>
            <a:r>
              <a:rPr kumimoji="1" lang="en-US" altLang="ko-KR" sz="1600" b="1" baseline="30000" dirty="0">
                <a:solidFill>
                  <a:schemeClr val="accent1">
                    <a:lumMod val="75000"/>
                  </a:schemeClr>
                </a:solidFill>
                <a:latin typeface="Helvetica"/>
                <a:cs typeface="Helvetica"/>
              </a:rPr>
              <a:t>nd</a:t>
            </a:r>
            <a:r>
              <a:rPr kumimoji="1" lang="en-US" altLang="ko-KR" sz="1600" b="1" dirty="0">
                <a:solidFill>
                  <a:schemeClr val="accent1">
                    <a:lumMod val="75000"/>
                  </a:schemeClr>
                </a:solidFill>
                <a:latin typeface="Helvetica"/>
                <a:cs typeface="Helvetica"/>
              </a:rPr>
              <a:t> Model: Predict Location</a:t>
            </a:r>
            <a:endParaRPr kumimoji="1" lang="ko-KR" altLang="en-US" sz="1600" dirty="0">
              <a:solidFill>
                <a:schemeClr val="accent1">
                  <a:lumMod val="75000"/>
                </a:schemeClr>
              </a:solidFill>
              <a:latin typeface="Helvetica"/>
              <a:cs typeface="Helvetica"/>
            </a:endParaRPr>
          </a:p>
          <a:p>
            <a:pPr lvl="1"/>
            <a:endParaRPr kumimoji="1" lang="en" altLang="ko-KR" sz="1600" dirty="0">
              <a:solidFill>
                <a:schemeClr val="accent1">
                  <a:lumMod val="50000"/>
                </a:schemeClr>
              </a:solidFill>
              <a:latin typeface="Helvetica"/>
              <a:cs typeface="Helvetica"/>
            </a:endParaRPr>
          </a:p>
        </p:txBody>
      </p:sp>
      <p:pic>
        <p:nvPicPr>
          <p:cNvPr id="27" name="Picture 2">
            <a:extLst>
              <a:ext uri="{FF2B5EF4-FFF2-40B4-BE49-F238E27FC236}">
                <a16:creationId xmlns:a16="http://schemas.microsoft.com/office/drawing/2014/main" id="{FC16A913-7CF5-D5AA-E6C1-6A7F683AAEF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183120" y="3778280"/>
            <a:ext cx="2274404" cy="1205650"/>
          </a:xfrm>
          <a:prstGeom prst="rect">
            <a:avLst/>
          </a:prstGeom>
          <a:noFill/>
          <a:extLst>
            <a:ext uri="{909E8E84-426E-40DD-AFC4-6F175D3DCCD1}">
              <a14:hiddenFill xmlns:a14="http://schemas.microsoft.com/office/drawing/2010/main">
                <a:solidFill>
                  <a:srgbClr val="FFFFFF"/>
                </a:solidFill>
              </a14:hiddenFill>
            </a:ext>
          </a:extLst>
        </p:spPr>
      </p:pic>
      <p:pic>
        <p:nvPicPr>
          <p:cNvPr id="28" name="Content Placeholder 4">
            <a:extLst>
              <a:ext uri="{FF2B5EF4-FFF2-40B4-BE49-F238E27FC236}">
                <a16:creationId xmlns:a16="http://schemas.microsoft.com/office/drawing/2014/main" id="{A76A3BCA-C050-C54D-14F5-6FCB804545B2}"/>
              </a:ext>
            </a:extLst>
          </p:cNvPr>
          <p:cNvPicPr>
            <a:picLocks noChangeAspect="1"/>
          </p:cNvPicPr>
          <p:nvPr/>
        </p:nvPicPr>
        <p:blipFill>
          <a:blip r:embed="rId5"/>
          <a:stretch>
            <a:fillRect/>
          </a:stretch>
        </p:blipFill>
        <p:spPr>
          <a:xfrm>
            <a:off x="701826" y="3778280"/>
            <a:ext cx="2182694" cy="1205650"/>
          </a:xfrm>
          <a:prstGeom prst="rect">
            <a:avLst/>
          </a:prstGeom>
        </p:spPr>
      </p:pic>
      <p:sp>
        <p:nvSpPr>
          <p:cNvPr id="31" name="TextBox 30">
            <a:extLst>
              <a:ext uri="{FF2B5EF4-FFF2-40B4-BE49-F238E27FC236}">
                <a16:creationId xmlns:a16="http://schemas.microsoft.com/office/drawing/2014/main" id="{D797E7BB-CED0-1C64-E86F-F899D78E408B}"/>
              </a:ext>
            </a:extLst>
          </p:cNvPr>
          <p:cNvSpPr txBox="1"/>
          <p:nvPr/>
        </p:nvSpPr>
        <p:spPr>
          <a:xfrm>
            <a:off x="505220" y="4996152"/>
            <a:ext cx="2525485" cy="261610"/>
          </a:xfrm>
          <a:prstGeom prst="rect">
            <a:avLst/>
          </a:prstGeom>
          <a:noFill/>
        </p:spPr>
        <p:txBody>
          <a:bodyPr wrap="square" rtlCol="0">
            <a:spAutoFit/>
          </a:bodyPr>
          <a:lstStyle/>
          <a:p>
            <a:pPr algn="ctr"/>
            <a:r>
              <a:rPr kumimoji="1" lang="en-US" altLang="ko-KR" sz="1100" dirty="0">
                <a:solidFill>
                  <a:schemeClr val="accent1">
                    <a:lumMod val="50000"/>
                  </a:schemeClr>
                </a:solidFill>
                <a:latin typeface="Helvetica"/>
                <a:cs typeface="Helvetica"/>
              </a:rPr>
              <a:t>&lt; Geographical Analysis&gt;</a:t>
            </a:r>
            <a:endParaRPr kumimoji="1" lang="ko-KR" altLang="en-US" sz="1100" dirty="0">
              <a:solidFill>
                <a:schemeClr val="accent1">
                  <a:lumMod val="50000"/>
                </a:schemeClr>
              </a:solidFill>
              <a:latin typeface="Helvetica"/>
              <a:cs typeface="Helvetica"/>
            </a:endParaRPr>
          </a:p>
        </p:txBody>
      </p:sp>
      <p:sp>
        <p:nvSpPr>
          <p:cNvPr id="32" name="TextBox 31">
            <a:extLst>
              <a:ext uri="{FF2B5EF4-FFF2-40B4-BE49-F238E27FC236}">
                <a16:creationId xmlns:a16="http://schemas.microsoft.com/office/drawing/2014/main" id="{16FA1377-8F7E-5CE9-E081-E4CB8E0B4E20}"/>
              </a:ext>
            </a:extLst>
          </p:cNvPr>
          <p:cNvSpPr txBox="1"/>
          <p:nvPr/>
        </p:nvSpPr>
        <p:spPr>
          <a:xfrm>
            <a:off x="3057579" y="4996152"/>
            <a:ext cx="2525485" cy="261610"/>
          </a:xfrm>
          <a:prstGeom prst="rect">
            <a:avLst/>
          </a:prstGeom>
          <a:noFill/>
        </p:spPr>
        <p:txBody>
          <a:bodyPr wrap="square" rtlCol="0">
            <a:spAutoFit/>
          </a:bodyPr>
          <a:lstStyle/>
          <a:p>
            <a:pPr algn="ctr"/>
            <a:r>
              <a:rPr kumimoji="1" lang="en-US" altLang="ko-KR" sz="1100" dirty="0">
                <a:solidFill>
                  <a:schemeClr val="accent1">
                    <a:lumMod val="50000"/>
                  </a:schemeClr>
                </a:solidFill>
                <a:latin typeface="Helvetica"/>
                <a:cs typeface="Helvetica"/>
              </a:rPr>
              <a:t>&lt; Tweet time Analysis&gt;</a:t>
            </a:r>
            <a:endParaRPr kumimoji="1" lang="ko-KR" altLang="en-US" sz="1100" dirty="0">
              <a:solidFill>
                <a:schemeClr val="accent1">
                  <a:lumMod val="50000"/>
                </a:schemeClr>
              </a:solidFill>
              <a:latin typeface="Helvetica"/>
              <a:cs typeface="Helvetica"/>
            </a:endParaRPr>
          </a:p>
        </p:txBody>
      </p:sp>
      <p:pic>
        <p:nvPicPr>
          <p:cNvPr id="149" name="그림 148">
            <a:extLst>
              <a:ext uri="{FF2B5EF4-FFF2-40B4-BE49-F238E27FC236}">
                <a16:creationId xmlns:a16="http://schemas.microsoft.com/office/drawing/2014/main" id="{619DAAD6-4713-0EEC-89A4-8FBE85439E98}"/>
              </a:ext>
            </a:extLst>
          </p:cNvPr>
          <p:cNvPicPr>
            <a:picLocks noChangeAspect="1"/>
          </p:cNvPicPr>
          <p:nvPr/>
        </p:nvPicPr>
        <p:blipFill>
          <a:blip r:embed="rId6"/>
          <a:stretch>
            <a:fillRect/>
          </a:stretch>
        </p:blipFill>
        <p:spPr>
          <a:xfrm>
            <a:off x="6936026" y="2753201"/>
            <a:ext cx="4156199" cy="3331386"/>
          </a:xfrm>
          <a:prstGeom prst="rect">
            <a:avLst/>
          </a:prstGeom>
        </p:spPr>
      </p:pic>
      <p:sp>
        <p:nvSpPr>
          <p:cNvPr id="2" name="TextBox 1">
            <a:extLst>
              <a:ext uri="{FF2B5EF4-FFF2-40B4-BE49-F238E27FC236}">
                <a16:creationId xmlns:a16="http://schemas.microsoft.com/office/drawing/2014/main" id="{86C433FE-64D3-8C01-D54F-622235DBB266}"/>
              </a:ext>
            </a:extLst>
          </p:cNvPr>
          <p:cNvSpPr txBox="1"/>
          <p:nvPr/>
        </p:nvSpPr>
        <p:spPr>
          <a:xfrm>
            <a:off x="3287753" y="5525596"/>
            <a:ext cx="2525485" cy="307777"/>
          </a:xfrm>
          <a:prstGeom prst="rect">
            <a:avLst/>
          </a:prstGeom>
          <a:noFill/>
        </p:spPr>
        <p:txBody>
          <a:bodyPr wrap="square" rtlCol="0">
            <a:spAutoFit/>
          </a:bodyPr>
          <a:lstStyle/>
          <a:p>
            <a:pPr algn="l"/>
            <a:r>
              <a:rPr kumimoji="1" lang="en-US" altLang="ko-KR" sz="1400" dirty="0">
                <a:solidFill>
                  <a:schemeClr val="accent1">
                    <a:lumMod val="50000"/>
                  </a:schemeClr>
                </a:solidFill>
                <a:latin typeface="Helvetica"/>
                <a:cs typeface="Helvetica"/>
              </a:rPr>
              <a:t>It’s decided. Getting a tattoo.</a:t>
            </a:r>
            <a:endParaRPr kumimoji="1" lang="ko-KR" altLang="en-US" sz="1400" dirty="0">
              <a:solidFill>
                <a:schemeClr val="accent1">
                  <a:lumMod val="50000"/>
                </a:schemeClr>
              </a:solidFill>
              <a:latin typeface="Helvetica"/>
              <a:cs typeface="Helvetica"/>
            </a:endParaRPr>
          </a:p>
        </p:txBody>
      </p:sp>
    </p:spTree>
    <p:extLst>
      <p:ext uri="{BB962C8B-B14F-4D97-AF65-F5344CB8AC3E}">
        <p14:creationId xmlns:p14="http://schemas.microsoft.com/office/powerpoint/2010/main" val="4223628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ED7ED-98CF-1614-E629-2D29104788CD}"/>
            </a:ext>
          </a:extLst>
        </p:cNvPr>
        <p:cNvGrpSpPr/>
        <p:nvPr/>
      </p:nvGrpSpPr>
      <p:grpSpPr>
        <a:xfrm>
          <a:off x="0" y="0"/>
          <a:ext cx="0" cy="0"/>
          <a:chOff x="0" y="0"/>
          <a:chExt cx="0" cy="0"/>
        </a:xfrm>
      </p:grpSpPr>
      <p:sp>
        <p:nvSpPr>
          <p:cNvPr id="25" name="모서리가 둥근 직사각형 24">
            <a:extLst>
              <a:ext uri="{FF2B5EF4-FFF2-40B4-BE49-F238E27FC236}">
                <a16:creationId xmlns:a16="http://schemas.microsoft.com/office/drawing/2014/main" id="{4624DE7B-97C1-169F-C3C7-2DE516154167}"/>
              </a:ext>
            </a:extLst>
          </p:cNvPr>
          <p:cNvSpPr/>
          <p:nvPr/>
        </p:nvSpPr>
        <p:spPr>
          <a:xfrm>
            <a:off x="1261135" y="2994813"/>
            <a:ext cx="2233836" cy="1749506"/>
          </a:xfrm>
          <a:prstGeom prst="roundRect">
            <a:avLst>
              <a:gd name="adj" fmla="val 8425"/>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425EFD5E-7D54-2A70-6C69-AF430E3232E9}"/>
              </a:ext>
            </a:extLst>
          </p:cNvPr>
          <p:cNvSpPr txBox="1"/>
          <p:nvPr/>
        </p:nvSpPr>
        <p:spPr>
          <a:xfrm>
            <a:off x="269004" y="245765"/>
            <a:ext cx="10371301" cy="707886"/>
          </a:xfrm>
          <a:prstGeom prst="rect">
            <a:avLst/>
          </a:prstGeom>
          <a:noFill/>
        </p:spPr>
        <p:txBody>
          <a:bodyPr wrap="none" rtlCol="0">
            <a:spAutoFit/>
          </a:bodyPr>
          <a:lstStyle/>
          <a:p>
            <a:r>
              <a:rPr lang="en-US" sz="4000" dirty="0">
                <a:solidFill>
                  <a:srgbClr val="0B2340"/>
                </a:solidFill>
                <a:latin typeface="Arial" panose="020B0604020202020204" pitchFamily="34" charset="0"/>
                <a:cs typeface="Arial" panose="020B0604020202020204" pitchFamily="34" charset="0"/>
              </a:rPr>
              <a:t>Initial Model Design &amp; Training – BERT State</a:t>
            </a:r>
          </a:p>
        </p:txBody>
      </p:sp>
      <p:sp>
        <p:nvSpPr>
          <p:cNvPr id="14" name="TextBox 13">
            <a:extLst>
              <a:ext uri="{FF2B5EF4-FFF2-40B4-BE49-F238E27FC236}">
                <a16:creationId xmlns:a16="http://schemas.microsoft.com/office/drawing/2014/main" id="{D9452772-98CD-2404-8046-2DA7E4C2409B}"/>
              </a:ext>
            </a:extLst>
          </p:cNvPr>
          <p:cNvSpPr txBox="1"/>
          <p:nvPr/>
        </p:nvSpPr>
        <p:spPr>
          <a:xfrm>
            <a:off x="701826" y="908604"/>
            <a:ext cx="5310524" cy="369332"/>
          </a:xfrm>
          <a:prstGeom prst="rect">
            <a:avLst/>
          </a:prstGeom>
          <a:noFill/>
        </p:spPr>
        <p:txBody>
          <a:bodyPr wrap="square" rtlCol="0">
            <a:spAutoFit/>
          </a:bodyPr>
          <a:lstStyle/>
          <a:p>
            <a:r>
              <a:rPr lang="en-US" b="1" dirty="0">
                <a:solidFill>
                  <a:srgbClr val="F05A21"/>
                </a:solidFill>
                <a:latin typeface="Arial" panose="020B0604020202020204" pitchFamily="34" charset="0"/>
                <a:cs typeface="Arial" panose="020B0604020202020204" pitchFamily="34" charset="0"/>
              </a:rPr>
              <a:t>Fall 2024 – AI Practicum</a:t>
            </a:r>
          </a:p>
        </p:txBody>
      </p:sp>
      <p:sp>
        <p:nvSpPr>
          <p:cNvPr id="9" name="TextBox 8">
            <a:extLst>
              <a:ext uri="{FF2B5EF4-FFF2-40B4-BE49-F238E27FC236}">
                <a16:creationId xmlns:a16="http://schemas.microsoft.com/office/drawing/2014/main" id="{E452662F-1D75-3401-46D5-612E1F04CF0A}"/>
              </a:ext>
            </a:extLst>
          </p:cNvPr>
          <p:cNvSpPr txBox="1"/>
          <p:nvPr/>
        </p:nvSpPr>
        <p:spPr>
          <a:xfrm>
            <a:off x="636388" y="1327517"/>
            <a:ext cx="11070992" cy="707886"/>
          </a:xfrm>
          <a:prstGeom prst="rect">
            <a:avLst/>
          </a:prstGeom>
          <a:noFill/>
          <a:ln>
            <a:noFill/>
          </a:ln>
        </p:spPr>
        <p:txBody>
          <a:bodyPr wrap="square" rtlCol="0">
            <a:spAutoFit/>
          </a:bodyPr>
          <a:lstStyle/>
          <a:p>
            <a:pPr marL="457200" indent="-457200" algn="l">
              <a:buFont typeface="Arial" panose="020B0604020202020204" pitchFamily="34" charset="0"/>
              <a:buChar char="•"/>
            </a:pPr>
            <a:r>
              <a:rPr kumimoji="1" lang="en-US" altLang="ko-KR" sz="2000" dirty="0">
                <a:solidFill>
                  <a:schemeClr val="accent1">
                    <a:lumMod val="75000"/>
                  </a:schemeClr>
                </a:solidFill>
                <a:latin typeface="Helvetica"/>
                <a:cs typeface="Helvetica"/>
              </a:rPr>
              <a:t>Foundation Model: BERT Model (</a:t>
            </a:r>
            <a:r>
              <a:rPr kumimoji="1" lang="en-US" altLang="ko-KR" sz="2000" dirty="0" err="1">
                <a:solidFill>
                  <a:schemeClr val="accent1">
                    <a:lumMod val="75000"/>
                  </a:schemeClr>
                </a:solidFill>
                <a:latin typeface="Helvetica"/>
                <a:cs typeface="Helvetica"/>
              </a:rPr>
              <a:t>HuggingFace</a:t>
            </a:r>
            <a:r>
              <a:rPr kumimoji="1" lang="en-US" altLang="ko-KR" sz="2000" dirty="0">
                <a:solidFill>
                  <a:schemeClr val="accent1">
                    <a:lumMod val="75000"/>
                  </a:schemeClr>
                </a:solidFill>
                <a:latin typeface="Helvetica"/>
                <a:cs typeface="Helvetica"/>
              </a:rPr>
              <a:t>)</a:t>
            </a:r>
          </a:p>
          <a:p>
            <a:pPr marL="457200" indent="-457200" algn="l">
              <a:buFont typeface="Arial" panose="020B0604020202020204" pitchFamily="34" charset="0"/>
              <a:buChar char="•"/>
            </a:pPr>
            <a:r>
              <a:rPr kumimoji="1" lang="en-US" altLang="ko-KR" sz="2000" dirty="0">
                <a:solidFill>
                  <a:schemeClr val="accent1">
                    <a:lumMod val="75000"/>
                  </a:schemeClr>
                </a:solidFill>
                <a:latin typeface="Helvetica"/>
                <a:cs typeface="Helvetica"/>
              </a:rPr>
              <a:t>Location Model: Convert Vector to State</a:t>
            </a:r>
            <a:endParaRPr kumimoji="1" lang="ko-KR" altLang="en-US" sz="2000" dirty="0">
              <a:solidFill>
                <a:schemeClr val="accent1">
                  <a:lumMod val="75000"/>
                </a:schemeClr>
              </a:solidFill>
              <a:latin typeface="Helvetica"/>
              <a:cs typeface="Helvetica"/>
            </a:endParaRPr>
          </a:p>
        </p:txBody>
      </p:sp>
      <p:sp>
        <p:nvSpPr>
          <p:cNvPr id="2" name="모서리가 둥근 직사각형 1">
            <a:extLst>
              <a:ext uri="{FF2B5EF4-FFF2-40B4-BE49-F238E27FC236}">
                <a16:creationId xmlns:a16="http://schemas.microsoft.com/office/drawing/2014/main" id="{6A3E1B45-DF3B-C346-3F34-DEAC480E45E1}"/>
              </a:ext>
            </a:extLst>
          </p:cNvPr>
          <p:cNvSpPr/>
          <p:nvPr/>
        </p:nvSpPr>
        <p:spPr>
          <a:xfrm>
            <a:off x="1466721" y="4004826"/>
            <a:ext cx="1822663" cy="606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t>BERT</a:t>
            </a:r>
          </a:p>
          <a:p>
            <a:pPr algn="ctr"/>
            <a:r>
              <a:rPr kumimoji="1" lang="en-US" altLang="ko-KR" sz="1400" dirty="0"/>
              <a:t>Model</a:t>
            </a:r>
            <a:endParaRPr kumimoji="1" lang="ko-KR" altLang="en-US" sz="1400" dirty="0"/>
          </a:p>
        </p:txBody>
      </p:sp>
      <p:sp>
        <p:nvSpPr>
          <p:cNvPr id="4" name="모서리가 둥근 직사각형 3">
            <a:extLst>
              <a:ext uri="{FF2B5EF4-FFF2-40B4-BE49-F238E27FC236}">
                <a16:creationId xmlns:a16="http://schemas.microsoft.com/office/drawing/2014/main" id="{32CA64D9-7CC9-614A-341B-DAF5D76FC590}"/>
              </a:ext>
            </a:extLst>
          </p:cNvPr>
          <p:cNvSpPr/>
          <p:nvPr/>
        </p:nvSpPr>
        <p:spPr>
          <a:xfrm>
            <a:off x="1466720" y="3177379"/>
            <a:ext cx="1822663" cy="57801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ko-KR" sz="1600" dirty="0"/>
              <a:t>Tokenizer</a:t>
            </a:r>
            <a:endParaRPr kumimoji="1" lang="ko-KR" altLang="en-US" sz="1600" dirty="0"/>
          </a:p>
        </p:txBody>
      </p:sp>
      <p:cxnSp>
        <p:nvCxnSpPr>
          <p:cNvPr id="6" name="직선 화살표 연결선 5">
            <a:extLst>
              <a:ext uri="{FF2B5EF4-FFF2-40B4-BE49-F238E27FC236}">
                <a16:creationId xmlns:a16="http://schemas.microsoft.com/office/drawing/2014/main" id="{7AA01A85-3809-E586-1168-79657AE22EB6}"/>
              </a:ext>
            </a:extLst>
          </p:cNvPr>
          <p:cNvCxnSpPr>
            <a:cxnSpLocks/>
            <a:stCxn id="4" idx="2"/>
            <a:endCxn id="2" idx="0"/>
          </p:cNvCxnSpPr>
          <p:nvPr/>
        </p:nvCxnSpPr>
        <p:spPr>
          <a:xfrm>
            <a:off x="2378052" y="3755391"/>
            <a:ext cx="1" cy="249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11">
            <a:extLst>
              <a:ext uri="{FF2B5EF4-FFF2-40B4-BE49-F238E27FC236}">
                <a16:creationId xmlns:a16="http://schemas.microsoft.com/office/drawing/2014/main" id="{E3AE17A9-1E05-B336-FF88-DAD4880EE53E}"/>
              </a:ext>
            </a:extLst>
          </p:cNvPr>
          <p:cNvSpPr/>
          <p:nvPr/>
        </p:nvSpPr>
        <p:spPr>
          <a:xfrm>
            <a:off x="1466722" y="5118185"/>
            <a:ext cx="1822663" cy="747731"/>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dirty="0"/>
              <a:t>Location</a:t>
            </a:r>
          </a:p>
          <a:p>
            <a:pPr algn="ctr"/>
            <a:r>
              <a:rPr kumimoji="1" lang="en-US" altLang="ko-KR" dirty="0"/>
              <a:t>Model</a:t>
            </a:r>
            <a:endParaRPr kumimoji="1" lang="ko-KR" altLang="en-US" dirty="0"/>
          </a:p>
        </p:txBody>
      </p:sp>
      <p:cxnSp>
        <p:nvCxnSpPr>
          <p:cNvPr id="16" name="직선 화살표 연결선 15">
            <a:extLst>
              <a:ext uri="{FF2B5EF4-FFF2-40B4-BE49-F238E27FC236}">
                <a16:creationId xmlns:a16="http://schemas.microsoft.com/office/drawing/2014/main" id="{C3F5A76A-392B-9176-9BDD-A1F0AAB9C578}"/>
              </a:ext>
            </a:extLst>
          </p:cNvPr>
          <p:cNvCxnSpPr>
            <a:cxnSpLocks/>
            <a:stCxn id="2" idx="2"/>
            <a:endCxn id="12" idx="0"/>
          </p:cNvCxnSpPr>
          <p:nvPr/>
        </p:nvCxnSpPr>
        <p:spPr>
          <a:xfrm>
            <a:off x="2378053" y="4611784"/>
            <a:ext cx="1" cy="506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33A5824-6D6A-F35A-4B01-344D7FF377A5}"/>
              </a:ext>
            </a:extLst>
          </p:cNvPr>
          <p:cNvSpPr txBox="1"/>
          <p:nvPr/>
        </p:nvSpPr>
        <p:spPr>
          <a:xfrm>
            <a:off x="1913108" y="4759708"/>
            <a:ext cx="2233836" cy="338554"/>
          </a:xfrm>
          <a:prstGeom prst="rect">
            <a:avLst/>
          </a:prstGeom>
          <a:noFill/>
        </p:spPr>
        <p:txBody>
          <a:bodyPr wrap="square" rtlCol="0">
            <a:spAutoFit/>
          </a:bodyPr>
          <a:lstStyle/>
          <a:p>
            <a:pPr algn="ctr"/>
            <a:r>
              <a:rPr kumimoji="1" lang="en-US" altLang="ko-KR" sz="1600" dirty="0">
                <a:solidFill>
                  <a:srgbClr val="F26000"/>
                </a:solidFill>
                <a:latin typeface="Helvetica"/>
                <a:cs typeface="Helvetica"/>
              </a:rPr>
              <a:t>(Batch, 768)</a:t>
            </a:r>
            <a:endParaRPr kumimoji="1" lang="ko-KR" altLang="en-US" sz="1600" dirty="0">
              <a:solidFill>
                <a:srgbClr val="F26000"/>
              </a:solidFill>
              <a:latin typeface="Helvetica"/>
              <a:cs typeface="Helvetica"/>
            </a:endParaRPr>
          </a:p>
        </p:txBody>
      </p:sp>
      <p:sp>
        <p:nvSpPr>
          <p:cNvPr id="21" name="TextBox 20">
            <a:extLst>
              <a:ext uri="{FF2B5EF4-FFF2-40B4-BE49-F238E27FC236}">
                <a16:creationId xmlns:a16="http://schemas.microsoft.com/office/drawing/2014/main" id="{93D47D41-DEDE-EF40-E4A9-9073CEE570AD}"/>
              </a:ext>
            </a:extLst>
          </p:cNvPr>
          <p:cNvSpPr txBox="1"/>
          <p:nvPr/>
        </p:nvSpPr>
        <p:spPr>
          <a:xfrm>
            <a:off x="1261135" y="6160250"/>
            <a:ext cx="2233836" cy="369332"/>
          </a:xfrm>
          <a:prstGeom prst="rect">
            <a:avLst/>
          </a:prstGeom>
          <a:noFill/>
        </p:spPr>
        <p:txBody>
          <a:bodyPr wrap="square" rtlCol="0">
            <a:spAutoFit/>
          </a:bodyPr>
          <a:lstStyle/>
          <a:p>
            <a:pPr algn="ctr"/>
            <a:r>
              <a:rPr kumimoji="1" lang="en-US" altLang="ko-KR" dirty="0">
                <a:solidFill>
                  <a:srgbClr val="F26000"/>
                </a:solidFill>
                <a:latin typeface="Helvetica"/>
                <a:cs typeface="Helvetica"/>
              </a:rPr>
              <a:t>(Batch, 50)</a:t>
            </a:r>
            <a:endParaRPr kumimoji="1" lang="ko-KR" altLang="en-US" dirty="0">
              <a:solidFill>
                <a:srgbClr val="F26000"/>
              </a:solidFill>
              <a:latin typeface="Helvetica"/>
              <a:cs typeface="Helvetica"/>
            </a:endParaRPr>
          </a:p>
        </p:txBody>
      </p:sp>
      <p:cxnSp>
        <p:nvCxnSpPr>
          <p:cNvPr id="23" name="직선 화살표 연결선 22">
            <a:extLst>
              <a:ext uri="{FF2B5EF4-FFF2-40B4-BE49-F238E27FC236}">
                <a16:creationId xmlns:a16="http://schemas.microsoft.com/office/drawing/2014/main" id="{1F2094EC-2162-833E-B0B7-4B23B46E8C7B}"/>
              </a:ext>
            </a:extLst>
          </p:cNvPr>
          <p:cNvCxnSpPr>
            <a:cxnSpLocks/>
            <a:stCxn id="12" idx="2"/>
            <a:endCxn id="21" idx="0"/>
          </p:cNvCxnSpPr>
          <p:nvPr/>
        </p:nvCxnSpPr>
        <p:spPr>
          <a:xfrm flipH="1">
            <a:off x="2378053" y="5865916"/>
            <a:ext cx="1" cy="294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그룹 47">
            <a:extLst>
              <a:ext uri="{FF2B5EF4-FFF2-40B4-BE49-F238E27FC236}">
                <a16:creationId xmlns:a16="http://schemas.microsoft.com/office/drawing/2014/main" id="{C20CDEF2-AC53-3131-8F3F-D9589A5BF59D}"/>
              </a:ext>
            </a:extLst>
          </p:cNvPr>
          <p:cNvGrpSpPr/>
          <p:nvPr/>
        </p:nvGrpSpPr>
        <p:grpSpPr>
          <a:xfrm>
            <a:off x="1966005" y="2371760"/>
            <a:ext cx="1064021" cy="439848"/>
            <a:chOff x="2176268" y="2454266"/>
            <a:chExt cx="1064021" cy="439848"/>
          </a:xfrm>
        </p:grpSpPr>
        <p:pic>
          <p:nvPicPr>
            <p:cNvPr id="37" name="그림 36" descr="텍스트, 스크린샷, 폰트이(가) 표시된 사진&#10;&#10;자동 생성된 설명">
              <a:extLst>
                <a:ext uri="{FF2B5EF4-FFF2-40B4-BE49-F238E27FC236}">
                  <a16:creationId xmlns:a16="http://schemas.microsoft.com/office/drawing/2014/main" id="{96DC0AC4-7025-AE0A-B05F-BB0834351084}"/>
                </a:ext>
              </a:extLst>
            </p:cNvPr>
            <p:cNvPicPr>
              <a:picLocks noChangeAspect="1"/>
            </p:cNvPicPr>
            <p:nvPr/>
          </p:nvPicPr>
          <p:blipFill>
            <a:blip r:embed="rId3"/>
            <a:stretch>
              <a:fillRect/>
            </a:stretch>
          </p:blipFill>
          <p:spPr>
            <a:xfrm>
              <a:off x="2484328" y="2454266"/>
              <a:ext cx="755961" cy="293153"/>
            </a:xfrm>
            <a:prstGeom prst="rect">
              <a:avLst/>
            </a:prstGeom>
          </p:spPr>
        </p:pic>
        <p:pic>
          <p:nvPicPr>
            <p:cNvPr id="43" name="그림 42" descr="텍스트, 스크린샷, 폰트이(가) 표시된 사진&#10;&#10;자동 생성된 설명">
              <a:extLst>
                <a:ext uri="{FF2B5EF4-FFF2-40B4-BE49-F238E27FC236}">
                  <a16:creationId xmlns:a16="http://schemas.microsoft.com/office/drawing/2014/main" id="{D7444D7A-62C8-1DD0-C941-62224D1DAF08}"/>
                </a:ext>
              </a:extLst>
            </p:cNvPr>
            <p:cNvPicPr>
              <a:picLocks noChangeAspect="1"/>
            </p:cNvPicPr>
            <p:nvPr/>
          </p:nvPicPr>
          <p:blipFill>
            <a:blip r:embed="rId3"/>
            <a:stretch>
              <a:fillRect/>
            </a:stretch>
          </p:blipFill>
          <p:spPr>
            <a:xfrm>
              <a:off x="2420760" y="2478715"/>
              <a:ext cx="755961" cy="293153"/>
            </a:xfrm>
            <a:prstGeom prst="rect">
              <a:avLst/>
            </a:prstGeom>
          </p:spPr>
        </p:pic>
        <p:pic>
          <p:nvPicPr>
            <p:cNvPr id="44" name="그림 43" descr="텍스트, 스크린샷, 폰트이(가) 표시된 사진&#10;&#10;자동 생성된 설명">
              <a:extLst>
                <a:ext uri="{FF2B5EF4-FFF2-40B4-BE49-F238E27FC236}">
                  <a16:creationId xmlns:a16="http://schemas.microsoft.com/office/drawing/2014/main" id="{ED3A80B3-9891-3CD5-AA60-7540D6D57471}"/>
                </a:ext>
              </a:extLst>
            </p:cNvPr>
            <p:cNvPicPr>
              <a:picLocks noChangeAspect="1"/>
            </p:cNvPicPr>
            <p:nvPr/>
          </p:nvPicPr>
          <p:blipFill>
            <a:blip r:embed="rId3"/>
            <a:stretch>
              <a:fillRect/>
            </a:stretch>
          </p:blipFill>
          <p:spPr>
            <a:xfrm>
              <a:off x="2352302" y="2508054"/>
              <a:ext cx="755961" cy="293153"/>
            </a:xfrm>
            <a:prstGeom prst="rect">
              <a:avLst/>
            </a:prstGeom>
          </p:spPr>
        </p:pic>
        <p:pic>
          <p:nvPicPr>
            <p:cNvPr id="45" name="그림 44" descr="텍스트, 스크린샷, 폰트이(가) 표시된 사진&#10;&#10;자동 생성된 설명">
              <a:extLst>
                <a:ext uri="{FF2B5EF4-FFF2-40B4-BE49-F238E27FC236}">
                  <a16:creationId xmlns:a16="http://schemas.microsoft.com/office/drawing/2014/main" id="{5C4F4D19-D294-BD3C-6BDF-8352AA03C686}"/>
                </a:ext>
              </a:extLst>
            </p:cNvPr>
            <p:cNvPicPr>
              <a:picLocks noChangeAspect="1"/>
            </p:cNvPicPr>
            <p:nvPr/>
          </p:nvPicPr>
          <p:blipFill>
            <a:blip r:embed="rId3"/>
            <a:stretch>
              <a:fillRect/>
            </a:stretch>
          </p:blipFill>
          <p:spPr>
            <a:xfrm>
              <a:off x="2298514" y="2537393"/>
              <a:ext cx="755961" cy="293153"/>
            </a:xfrm>
            <a:prstGeom prst="rect">
              <a:avLst/>
            </a:prstGeom>
          </p:spPr>
        </p:pic>
        <p:pic>
          <p:nvPicPr>
            <p:cNvPr id="46" name="그림 45" descr="텍스트, 스크린샷, 폰트이(가) 표시된 사진&#10;&#10;자동 생성된 설명">
              <a:extLst>
                <a:ext uri="{FF2B5EF4-FFF2-40B4-BE49-F238E27FC236}">
                  <a16:creationId xmlns:a16="http://schemas.microsoft.com/office/drawing/2014/main" id="{D4A34C06-DD0F-F499-D8F8-F557C7F407D0}"/>
                </a:ext>
              </a:extLst>
            </p:cNvPr>
            <p:cNvPicPr>
              <a:picLocks noChangeAspect="1"/>
            </p:cNvPicPr>
            <p:nvPr/>
          </p:nvPicPr>
          <p:blipFill>
            <a:blip r:embed="rId3"/>
            <a:stretch>
              <a:fillRect/>
            </a:stretch>
          </p:blipFill>
          <p:spPr>
            <a:xfrm>
              <a:off x="2239836" y="2571622"/>
              <a:ext cx="755961" cy="293153"/>
            </a:xfrm>
            <a:prstGeom prst="rect">
              <a:avLst/>
            </a:prstGeom>
          </p:spPr>
        </p:pic>
        <p:pic>
          <p:nvPicPr>
            <p:cNvPr id="47" name="그림 46" descr="텍스트, 스크린샷, 폰트이(가) 표시된 사진&#10;&#10;자동 생성된 설명">
              <a:extLst>
                <a:ext uri="{FF2B5EF4-FFF2-40B4-BE49-F238E27FC236}">
                  <a16:creationId xmlns:a16="http://schemas.microsoft.com/office/drawing/2014/main" id="{66EBC72E-B6F0-0654-F8FB-D51689F10DB3}"/>
                </a:ext>
              </a:extLst>
            </p:cNvPr>
            <p:cNvPicPr>
              <a:picLocks noChangeAspect="1"/>
            </p:cNvPicPr>
            <p:nvPr/>
          </p:nvPicPr>
          <p:blipFill>
            <a:blip r:embed="rId3"/>
            <a:stretch>
              <a:fillRect/>
            </a:stretch>
          </p:blipFill>
          <p:spPr>
            <a:xfrm>
              <a:off x="2176268" y="2600961"/>
              <a:ext cx="755961" cy="293153"/>
            </a:xfrm>
            <a:prstGeom prst="rect">
              <a:avLst/>
            </a:prstGeom>
          </p:spPr>
        </p:pic>
      </p:grpSp>
      <p:cxnSp>
        <p:nvCxnSpPr>
          <p:cNvPr id="50" name="직선 화살표 연결선 49">
            <a:extLst>
              <a:ext uri="{FF2B5EF4-FFF2-40B4-BE49-F238E27FC236}">
                <a16:creationId xmlns:a16="http://schemas.microsoft.com/office/drawing/2014/main" id="{1D2B4A2D-CEC9-E046-C353-57CEDA5C4066}"/>
              </a:ext>
            </a:extLst>
          </p:cNvPr>
          <p:cNvCxnSpPr/>
          <p:nvPr/>
        </p:nvCxnSpPr>
        <p:spPr>
          <a:xfrm>
            <a:off x="2415581" y="2843085"/>
            <a:ext cx="0" cy="151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연결선[R] 51">
            <a:extLst>
              <a:ext uri="{FF2B5EF4-FFF2-40B4-BE49-F238E27FC236}">
                <a16:creationId xmlns:a16="http://schemas.microsoft.com/office/drawing/2014/main" id="{9502FD3D-BF09-00FB-FB55-81FAE69B6B18}"/>
              </a:ext>
            </a:extLst>
          </p:cNvPr>
          <p:cNvCxnSpPr/>
          <p:nvPr/>
        </p:nvCxnSpPr>
        <p:spPr>
          <a:xfrm>
            <a:off x="513649" y="2989133"/>
            <a:ext cx="7474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직선 연결선[R] 52">
            <a:extLst>
              <a:ext uri="{FF2B5EF4-FFF2-40B4-BE49-F238E27FC236}">
                <a16:creationId xmlns:a16="http://schemas.microsoft.com/office/drawing/2014/main" id="{98972800-0E73-2AAC-FF06-C6D98863C84F}"/>
              </a:ext>
            </a:extLst>
          </p:cNvPr>
          <p:cNvCxnSpPr/>
          <p:nvPr/>
        </p:nvCxnSpPr>
        <p:spPr>
          <a:xfrm>
            <a:off x="484620" y="2989133"/>
            <a:ext cx="7474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직선 연결선[R] 53">
            <a:extLst>
              <a:ext uri="{FF2B5EF4-FFF2-40B4-BE49-F238E27FC236}">
                <a16:creationId xmlns:a16="http://schemas.microsoft.com/office/drawing/2014/main" id="{7F8F803C-7E17-6098-F08C-A793B3D7C219}"/>
              </a:ext>
            </a:extLst>
          </p:cNvPr>
          <p:cNvCxnSpPr/>
          <p:nvPr/>
        </p:nvCxnSpPr>
        <p:spPr>
          <a:xfrm>
            <a:off x="484620" y="4752618"/>
            <a:ext cx="7474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직선 연결선[R] 54">
            <a:extLst>
              <a:ext uri="{FF2B5EF4-FFF2-40B4-BE49-F238E27FC236}">
                <a16:creationId xmlns:a16="http://schemas.microsoft.com/office/drawing/2014/main" id="{13E5261F-E6D9-9D90-F1EB-698E864269CC}"/>
              </a:ext>
            </a:extLst>
          </p:cNvPr>
          <p:cNvCxnSpPr/>
          <p:nvPr/>
        </p:nvCxnSpPr>
        <p:spPr>
          <a:xfrm>
            <a:off x="484620" y="5884732"/>
            <a:ext cx="7474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CEF9CC0-2363-6CE8-2C85-D46463D120C1}"/>
              </a:ext>
            </a:extLst>
          </p:cNvPr>
          <p:cNvCxnSpPr/>
          <p:nvPr/>
        </p:nvCxnSpPr>
        <p:spPr>
          <a:xfrm>
            <a:off x="1008743" y="2989133"/>
            <a:ext cx="0" cy="17551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AC26DED2-7942-5418-548C-DEA2B7F7ADB2}"/>
              </a:ext>
            </a:extLst>
          </p:cNvPr>
          <p:cNvCxnSpPr>
            <a:cxnSpLocks/>
          </p:cNvCxnSpPr>
          <p:nvPr/>
        </p:nvCxnSpPr>
        <p:spPr>
          <a:xfrm>
            <a:off x="1008743" y="4752618"/>
            <a:ext cx="0" cy="11321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0E019B7-CF77-8868-D379-C83ECBA00D31}"/>
              </a:ext>
            </a:extLst>
          </p:cNvPr>
          <p:cNvSpPr txBox="1"/>
          <p:nvPr/>
        </p:nvSpPr>
        <p:spPr>
          <a:xfrm rot="16200000">
            <a:off x="9658" y="3741608"/>
            <a:ext cx="1415143" cy="276999"/>
          </a:xfrm>
          <a:prstGeom prst="rect">
            <a:avLst/>
          </a:prstGeom>
          <a:noFill/>
        </p:spPr>
        <p:txBody>
          <a:bodyPr wrap="square" rtlCol="0">
            <a:spAutoFit/>
          </a:bodyPr>
          <a:lstStyle/>
          <a:p>
            <a:pPr algn="l"/>
            <a:r>
              <a:rPr kumimoji="1" lang="en-US" altLang="ko-KR" sz="1200" dirty="0">
                <a:solidFill>
                  <a:srgbClr val="F26000"/>
                </a:solidFill>
                <a:latin typeface="Helvetica"/>
                <a:cs typeface="Helvetica"/>
              </a:rPr>
              <a:t>Foundation Model</a:t>
            </a:r>
            <a:endParaRPr kumimoji="1" lang="ko-KR" altLang="en-US" sz="1200" dirty="0">
              <a:solidFill>
                <a:srgbClr val="F26000"/>
              </a:solidFill>
              <a:latin typeface="Helvetica"/>
              <a:cs typeface="Helvetica"/>
            </a:endParaRPr>
          </a:p>
        </p:txBody>
      </p:sp>
      <p:sp>
        <p:nvSpPr>
          <p:cNvPr id="62" name="TextBox 61">
            <a:extLst>
              <a:ext uri="{FF2B5EF4-FFF2-40B4-BE49-F238E27FC236}">
                <a16:creationId xmlns:a16="http://schemas.microsoft.com/office/drawing/2014/main" id="{E012648C-B652-3915-4F07-86DCEBFF68A9}"/>
              </a:ext>
            </a:extLst>
          </p:cNvPr>
          <p:cNvSpPr txBox="1"/>
          <p:nvPr/>
        </p:nvSpPr>
        <p:spPr>
          <a:xfrm rot="16200000">
            <a:off x="-5746" y="5156751"/>
            <a:ext cx="1415143" cy="276999"/>
          </a:xfrm>
          <a:prstGeom prst="rect">
            <a:avLst/>
          </a:prstGeom>
          <a:noFill/>
        </p:spPr>
        <p:txBody>
          <a:bodyPr wrap="square" rtlCol="0">
            <a:spAutoFit/>
          </a:bodyPr>
          <a:lstStyle/>
          <a:p>
            <a:pPr algn="ctr"/>
            <a:r>
              <a:rPr kumimoji="1" lang="en-US" altLang="ko-KR" sz="1200" dirty="0">
                <a:solidFill>
                  <a:srgbClr val="F26000"/>
                </a:solidFill>
                <a:latin typeface="Helvetica"/>
                <a:cs typeface="Helvetica"/>
              </a:rPr>
              <a:t>Our Model</a:t>
            </a:r>
            <a:endParaRPr kumimoji="1" lang="ko-KR" altLang="en-US" sz="1200" dirty="0">
              <a:solidFill>
                <a:srgbClr val="F26000"/>
              </a:solidFill>
              <a:latin typeface="Helvetica"/>
              <a:cs typeface="Helvetica"/>
            </a:endParaRPr>
          </a:p>
        </p:txBody>
      </p:sp>
      <p:pic>
        <p:nvPicPr>
          <p:cNvPr id="3" name="Picture 10">
            <a:extLst>
              <a:ext uri="{FF2B5EF4-FFF2-40B4-BE49-F238E27FC236}">
                <a16:creationId xmlns:a16="http://schemas.microsoft.com/office/drawing/2014/main" id="{42EA23D2-A60E-F027-0BAE-954C8A03F715}"/>
              </a:ext>
            </a:extLst>
          </p:cNvPr>
          <p:cNvPicPr>
            <a:picLocks noChangeAspect="1"/>
          </p:cNvPicPr>
          <p:nvPr/>
        </p:nvPicPr>
        <p:blipFill>
          <a:blip r:embed="rId4"/>
          <a:stretch>
            <a:fillRect/>
          </a:stretch>
        </p:blipFill>
        <p:spPr>
          <a:xfrm>
            <a:off x="7014828" y="4524089"/>
            <a:ext cx="2495931" cy="2240108"/>
          </a:xfrm>
          <a:prstGeom prst="rect">
            <a:avLst/>
          </a:prstGeom>
        </p:spPr>
      </p:pic>
      <p:sp>
        <p:nvSpPr>
          <p:cNvPr id="5" name="TextBox 4">
            <a:extLst>
              <a:ext uri="{FF2B5EF4-FFF2-40B4-BE49-F238E27FC236}">
                <a16:creationId xmlns:a16="http://schemas.microsoft.com/office/drawing/2014/main" id="{20A2B12E-6339-B6A5-0FA4-664A93D5EE1C}"/>
              </a:ext>
            </a:extLst>
          </p:cNvPr>
          <p:cNvSpPr txBox="1"/>
          <p:nvPr/>
        </p:nvSpPr>
        <p:spPr>
          <a:xfrm>
            <a:off x="6531432" y="1835889"/>
            <a:ext cx="5428330" cy="3170099"/>
          </a:xfrm>
          <a:prstGeom prst="rect">
            <a:avLst/>
          </a:prstGeom>
          <a:noFill/>
          <a:ln>
            <a:noFill/>
          </a:ln>
        </p:spPr>
        <p:txBody>
          <a:bodyPr wrap="square" rtlCol="0">
            <a:spAutoFit/>
          </a:bodyPr>
          <a:lstStyle/>
          <a:p>
            <a:pPr marL="457200" indent="-457200" algn="l">
              <a:buFont typeface="Arial" panose="020B0604020202020204" pitchFamily="34" charset="0"/>
              <a:buChar char="•"/>
            </a:pPr>
            <a:r>
              <a:rPr kumimoji="1" lang="en-US" altLang="ko-KR" sz="2000" dirty="0">
                <a:solidFill>
                  <a:schemeClr val="accent1">
                    <a:lumMod val="75000"/>
                  </a:schemeClr>
                </a:solidFill>
                <a:latin typeface="Helvetica"/>
                <a:cs typeface="Helvetica"/>
              </a:rPr>
              <a:t>Training Result</a:t>
            </a:r>
          </a:p>
          <a:p>
            <a:pPr marL="914400" lvl="1" indent="-457200">
              <a:buFont typeface="Arial" panose="020B0604020202020204" pitchFamily="34" charset="0"/>
              <a:buChar char="•"/>
            </a:pPr>
            <a:r>
              <a:rPr kumimoji="1" lang="en-US" altLang="ko-KR" sz="2000" dirty="0">
                <a:solidFill>
                  <a:schemeClr val="accent1">
                    <a:lumMod val="75000"/>
                  </a:schemeClr>
                </a:solidFill>
                <a:latin typeface="Helvetica"/>
                <a:cs typeface="Helvetica"/>
              </a:rPr>
              <a:t>Accuracy: 30%</a:t>
            </a:r>
          </a:p>
          <a:p>
            <a:pPr marL="914400" lvl="1" indent="-457200">
              <a:buFont typeface="Arial" panose="020B0604020202020204" pitchFamily="34" charset="0"/>
              <a:buChar char="•"/>
            </a:pPr>
            <a:r>
              <a:rPr kumimoji="1" lang="en-US" altLang="ko-KR" sz="2000" dirty="0">
                <a:solidFill>
                  <a:schemeClr val="accent1">
                    <a:lumMod val="75000"/>
                  </a:schemeClr>
                </a:solidFill>
                <a:latin typeface="Helvetica"/>
                <a:cs typeface="Helvetica"/>
              </a:rPr>
              <a:t>Very time cost train: 1epoch per hour</a:t>
            </a:r>
          </a:p>
          <a:p>
            <a:pPr marL="914400" lvl="1" indent="-457200">
              <a:buFont typeface="Arial" panose="020B0604020202020204" pitchFamily="34" charset="0"/>
              <a:buChar char="•"/>
            </a:pPr>
            <a:r>
              <a:rPr kumimoji="1" lang="en-US" altLang="ko-KR" sz="2000" dirty="0">
                <a:solidFill>
                  <a:schemeClr val="accent1">
                    <a:lumMod val="75000"/>
                  </a:schemeClr>
                </a:solidFill>
                <a:latin typeface="Helvetica"/>
                <a:cs typeface="Helvetica"/>
              </a:rPr>
              <a:t>Suspected to be overfitting since 1/3 of all data is from New York</a:t>
            </a:r>
          </a:p>
          <a:p>
            <a:pPr marL="457200" indent="-457200">
              <a:buFont typeface="Arial" panose="020B0604020202020204" pitchFamily="34" charset="0"/>
              <a:buChar char="•"/>
            </a:pPr>
            <a:r>
              <a:rPr kumimoji="1" lang="en-US" altLang="ko-KR" sz="2000" dirty="0">
                <a:solidFill>
                  <a:schemeClr val="accent1">
                    <a:lumMod val="75000"/>
                  </a:schemeClr>
                </a:solidFill>
                <a:latin typeface="Helvetica"/>
                <a:cs typeface="Helvetica"/>
              </a:rPr>
              <a:t>Future work</a:t>
            </a:r>
          </a:p>
          <a:p>
            <a:pPr marL="914400" lvl="1" indent="-457200">
              <a:buFont typeface="Arial" panose="020B0604020202020204" pitchFamily="34" charset="0"/>
              <a:buChar char="•"/>
            </a:pPr>
            <a:r>
              <a:rPr kumimoji="1" lang="en-US" altLang="ko-KR" sz="2000" b="1" dirty="0">
                <a:solidFill>
                  <a:srgbClr val="C00000"/>
                </a:solidFill>
                <a:latin typeface="Helvetica"/>
                <a:cs typeface="Helvetica"/>
              </a:rPr>
              <a:t>Use ARC for more GPU power</a:t>
            </a:r>
          </a:p>
          <a:p>
            <a:pPr marL="914400" lvl="1" indent="-457200">
              <a:buFont typeface="Arial" panose="020B0604020202020204" pitchFamily="34" charset="0"/>
              <a:buChar char="•"/>
            </a:pPr>
            <a:r>
              <a:rPr kumimoji="1" lang="en-US" altLang="ko-KR" sz="2000" b="1" dirty="0">
                <a:solidFill>
                  <a:srgbClr val="C00000"/>
                </a:solidFill>
                <a:latin typeface="Helvetica"/>
                <a:cs typeface="Helvetica"/>
              </a:rPr>
              <a:t>Truncate the data </a:t>
            </a:r>
          </a:p>
          <a:p>
            <a:pPr marL="914400" lvl="1" indent="-457200">
              <a:buFont typeface="Arial" panose="020B0604020202020204" pitchFamily="34" charset="0"/>
              <a:buChar char="•"/>
            </a:pPr>
            <a:endParaRPr kumimoji="1" lang="en-US" altLang="ko-KR" sz="2000" dirty="0">
              <a:solidFill>
                <a:schemeClr val="accent1">
                  <a:lumMod val="75000"/>
                </a:schemeClr>
              </a:solidFill>
              <a:latin typeface="Helvetica"/>
              <a:cs typeface="Helvetica"/>
            </a:endParaRPr>
          </a:p>
          <a:p>
            <a:pPr marL="914400" lvl="1" indent="-457200">
              <a:buFont typeface="Arial" panose="020B0604020202020204" pitchFamily="34" charset="0"/>
              <a:buChar char="•"/>
            </a:pPr>
            <a:endParaRPr kumimoji="1" lang="en-US" altLang="ko-KR" sz="2000" dirty="0">
              <a:solidFill>
                <a:schemeClr val="accent1">
                  <a:lumMod val="75000"/>
                </a:schemeClr>
              </a:solidFill>
              <a:latin typeface="Helvetica"/>
              <a:cs typeface="Helvetica"/>
            </a:endParaRPr>
          </a:p>
        </p:txBody>
      </p:sp>
    </p:spTree>
    <p:extLst>
      <p:ext uri="{BB962C8B-B14F-4D97-AF65-F5344CB8AC3E}">
        <p14:creationId xmlns:p14="http://schemas.microsoft.com/office/powerpoint/2010/main" val="2970680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AC42E-BD76-85F7-9B0B-317BA33567BD}"/>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C50D653D-2C8B-BCAF-AFD8-ABB511F9A8A1}"/>
              </a:ext>
            </a:extLst>
          </p:cNvPr>
          <p:cNvSpPr txBox="1"/>
          <p:nvPr/>
        </p:nvSpPr>
        <p:spPr>
          <a:xfrm>
            <a:off x="269004" y="245765"/>
            <a:ext cx="10993202" cy="707886"/>
          </a:xfrm>
          <a:prstGeom prst="rect">
            <a:avLst/>
          </a:prstGeom>
          <a:noFill/>
        </p:spPr>
        <p:txBody>
          <a:bodyPr wrap="none" rtlCol="0">
            <a:spAutoFit/>
          </a:bodyPr>
          <a:lstStyle/>
          <a:p>
            <a:r>
              <a:rPr lang="en-US" sz="4000" dirty="0">
                <a:solidFill>
                  <a:srgbClr val="0B2340"/>
                </a:solidFill>
                <a:latin typeface="Arial" panose="020B0604020202020204" pitchFamily="34" charset="0"/>
                <a:cs typeface="Arial" panose="020B0604020202020204" pitchFamily="34" charset="0"/>
              </a:rPr>
              <a:t>Initial Model Design &amp; Training – LLM Approach</a:t>
            </a:r>
          </a:p>
        </p:txBody>
      </p:sp>
      <p:sp>
        <p:nvSpPr>
          <p:cNvPr id="14" name="TextBox 13">
            <a:extLst>
              <a:ext uri="{FF2B5EF4-FFF2-40B4-BE49-F238E27FC236}">
                <a16:creationId xmlns:a16="http://schemas.microsoft.com/office/drawing/2014/main" id="{AB986602-70BD-D8AB-F0FF-9AF738625A04}"/>
              </a:ext>
            </a:extLst>
          </p:cNvPr>
          <p:cNvSpPr txBox="1"/>
          <p:nvPr/>
        </p:nvSpPr>
        <p:spPr>
          <a:xfrm>
            <a:off x="701826" y="908604"/>
            <a:ext cx="5310524" cy="369332"/>
          </a:xfrm>
          <a:prstGeom prst="rect">
            <a:avLst/>
          </a:prstGeom>
          <a:noFill/>
        </p:spPr>
        <p:txBody>
          <a:bodyPr wrap="square" rtlCol="0">
            <a:spAutoFit/>
          </a:bodyPr>
          <a:lstStyle/>
          <a:p>
            <a:r>
              <a:rPr lang="en-US" b="1" dirty="0">
                <a:solidFill>
                  <a:srgbClr val="F05A21"/>
                </a:solidFill>
                <a:latin typeface="Arial" panose="020B0604020202020204" pitchFamily="34" charset="0"/>
                <a:cs typeface="Arial" panose="020B0604020202020204" pitchFamily="34" charset="0"/>
              </a:rPr>
              <a:t>Fall 2024 – AI Practicum</a:t>
            </a:r>
          </a:p>
        </p:txBody>
      </p:sp>
      <p:sp>
        <p:nvSpPr>
          <p:cNvPr id="9" name="TextBox 8">
            <a:extLst>
              <a:ext uri="{FF2B5EF4-FFF2-40B4-BE49-F238E27FC236}">
                <a16:creationId xmlns:a16="http://schemas.microsoft.com/office/drawing/2014/main" id="{9F55D06A-F22C-04F6-9F16-698E34C75E9D}"/>
              </a:ext>
            </a:extLst>
          </p:cNvPr>
          <p:cNvSpPr txBox="1"/>
          <p:nvPr/>
        </p:nvSpPr>
        <p:spPr>
          <a:xfrm>
            <a:off x="636388" y="1327517"/>
            <a:ext cx="11070992" cy="400110"/>
          </a:xfrm>
          <a:prstGeom prst="rect">
            <a:avLst/>
          </a:prstGeom>
          <a:noFill/>
          <a:ln>
            <a:noFill/>
          </a:ln>
        </p:spPr>
        <p:txBody>
          <a:bodyPr wrap="square" rtlCol="0">
            <a:spAutoFit/>
          </a:bodyPr>
          <a:lstStyle/>
          <a:p>
            <a:pPr marL="457200" indent="-457200" algn="l">
              <a:buFont typeface="Arial" panose="020B0604020202020204" pitchFamily="34" charset="0"/>
              <a:buChar char="•"/>
            </a:pPr>
            <a:r>
              <a:rPr kumimoji="1" lang="en-US" altLang="ko-KR" sz="2000" dirty="0">
                <a:solidFill>
                  <a:schemeClr val="accent1">
                    <a:lumMod val="75000"/>
                  </a:schemeClr>
                </a:solidFill>
                <a:latin typeface="Helvetica"/>
                <a:cs typeface="Helvetica"/>
              </a:rPr>
              <a:t>Foundation Model: LLM Model with </a:t>
            </a:r>
            <a:r>
              <a:rPr kumimoji="1" lang="en-US" altLang="ko-KR" sz="2000" dirty="0" err="1">
                <a:solidFill>
                  <a:schemeClr val="accent1">
                    <a:lumMod val="75000"/>
                  </a:schemeClr>
                </a:solidFill>
                <a:latin typeface="Helvetica"/>
                <a:cs typeface="Helvetica"/>
              </a:rPr>
              <a:t>LoRA</a:t>
            </a:r>
            <a:endParaRPr kumimoji="1" lang="en-US" altLang="ko-KR" sz="2000" dirty="0">
              <a:solidFill>
                <a:schemeClr val="accent1">
                  <a:lumMod val="75000"/>
                </a:schemeClr>
              </a:solidFill>
              <a:latin typeface="Helvetica"/>
              <a:cs typeface="Helvetica"/>
            </a:endParaRPr>
          </a:p>
        </p:txBody>
      </p:sp>
      <p:sp>
        <p:nvSpPr>
          <p:cNvPr id="2" name="모서리가 둥근 직사각형 1">
            <a:extLst>
              <a:ext uri="{FF2B5EF4-FFF2-40B4-BE49-F238E27FC236}">
                <a16:creationId xmlns:a16="http://schemas.microsoft.com/office/drawing/2014/main" id="{0ECEF83D-9D55-3E8D-54A9-C868B8253F86}"/>
              </a:ext>
            </a:extLst>
          </p:cNvPr>
          <p:cNvSpPr/>
          <p:nvPr/>
        </p:nvSpPr>
        <p:spPr>
          <a:xfrm>
            <a:off x="1466721" y="2983696"/>
            <a:ext cx="1822663" cy="16280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t>LLM Model</a:t>
            </a:r>
          </a:p>
          <a:p>
            <a:pPr algn="ctr"/>
            <a:r>
              <a:rPr kumimoji="1" lang="en-US" altLang="ko-KR" sz="1400" dirty="0"/>
              <a:t>(GPT, LLMA)</a:t>
            </a:r>
            <a:endParaRPr kumimoji="1" lang="ko-KR" altLang="en-US" sz="1400" dirty="0"/>
          </a:p>
        </p:txBody>
      </p:sp>
      <p:cxnSp>
        <p:nvCxnSpPr>
          <p:cNvPr id="16" name="직선 화살표 연결선 15">
            <a:extLst>
              <a:ext uri="{FF2B5EF4-FFF2-40B4-BE49-F238E27FC236}">
                <a16:creationId xmlns:a16="http://schemas.microsoft.com/office/drawing/2014/main" id="{81F81BC1-7490-54F7-136D-38A596743030}"/>
              </a:ext>
            </a:extLst>
          </p:cNvPr>
          <p:cNvCxnSpPr>
            <a:cxnSpLocks/>
            <a:stCxn id="2" idx="2"/>
          </p:cNvCxnSpPr>
          <p:nvPr/>
        </p:nvCxnSpPr>
        <p:spPr>
          <a:xfrm>
            <a:off x="2378053" y="4611784"/>
            <a:ext cx="1" cy="506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18DEAF-138A-1D1B-AEB2-98F10726A86D}"/>
              </a:ext>
            </a:extLst>
          </p:cNvPr>
          <p:cNvSpPr txBox="1"/>
          <p:nvPr/>
        </p:nvSpPr>
        <p:spPr>
          <a:xfrm>
            <a:off x="1109051" y="5133298"/>
            <a:ext cx="2548385" cy="369332"/>
          </a:xfrm>
          <a:prstGeom prst="rect">
            <a:avLst/>
          </a:prstGeom>
          <a:noFill/>
        </p:spPr>
        <p:txBody>
          <a:bodyPr wrap="square" rtlCol="0">
            <a:spAutoFit/>
          </a:bodyPr>
          <a:lstStyle/>
          <a:p>
            <a:pPr algn="ctr"/>
            <a:r>
              <a:rPr kumimoji="1" lang="en-US" altLang="ko-KR" dirty="0">
                <a:solidFill>
                  <a:srgbClr val="F26000"/>
                </a:solidFill>
                <a:latin typeface="Helvetica"/>
                <a:cs typeface="Helvetica"/>
              </a:rPr>
              <a:t>(Batch, Location Text)</a:t>
            </a:r>
            <a:endParaRPr kumimoji="1" lang="ko-KR" altLang="en-US" dirty="0">
              <a:solidFill>
                <a:srgbClr val="F26000"/>
              </a:solidFill>
              <a:latin typeface="Helvetica"/>
              <a:cs typeface="Helvetica"/>
            </a:endParaRPr>
          </a:p>
        </p:txBody>
      </p:sp>
      <p:grpSp>
        <p:nvGrpSpPr>
          <p:cNvPr id="48" name="그룹 47">
            <a:extLst>
              <a:ext uri="{FF2B5EF4-FFF2-40B4-BE49-F238E27FC236}">
                <a16:creationId xmlns:a16="http://schemas.microsoft.com/office/drawing/2014/main" id="{FBCECB54-8F57-B8B7-9871-51360D87D11C}"/>
              </a:ext>
            </a:extLst>
          </p:cNvPr>
          <p:cNvGrpSpPr/>
          <p:nvPr/>
        </p:nvGrpSpPr>
        <p:grpSpPr>
          <a:xfrm>
            <a:off x="1966005" y="2371760"/>
            <a:ext cx="1064021" cy="439848"/>
            <a:chOff x="2176268" y="2454266"/>
            <a:chExt cx="1064021" cy="439848"/>
          </a:xfrm>
        </p:grpSpPr>
        <p:pic>
          <p:nvPicPr>
            <p:cNvPr id="37" name="그림 36" descr="텍스트, 스크린샷, 폰트이(가) 표시된 사진&#10;&#10;자동 생성된 설명">
              <a:extLst>
                <a:ext uri="{FF2B5EF4-FFF2-40B4-BE49-F238E27FC236}">
                  <a16:creationId xmlns:a16="http://schemas.microsoft.com/office/drawing/2014/main" id="{621F6191-5951-D4CD-A0C9-64711755DAD6}"/>
                </a:ext>
              </a:extLst>
            </p:cNvPr>
            <p:cNvPicPr>
              <a:picLocks noChangeAspect="1"/>
            </p:cNvPicPr>
            <p:nvPr/>
          </p:nvPicPr>
          <p:blipFill>
            <a:blip r:embed="rId3"/>
            <a:stretch>
              <a:fillRect/>
            </a:stretch>
          </p:blipFill>
          <p:spPr>
            <a:xfrm>
              <a:off x="2484328" y="2454266"/>
              <a:ext cx="755961" cy="293153"/>
            </a:xfrm>
            <a:prstGeom prst="rect">
              <a:avLst/>
            </a:prstGeom>
          </p:spPr>
        </p:pic>
        <p:pic>
          <p:nvPicPr>
            <p:cNvPr id="43" name="그림 42" descr="텍스트, 스크린샷, 폰트이(가) 표시된 사진&#10;&#10;자동 생성된 설명">
              <a:extLst>
                <a:ext uri="{FF2B5EF4-FFF2-40B4-BE49-F238E27FC236}">
                  <a16:creationId xmlns:a16="http://schemas.microsoft.com/office/drawing/2014/main" id="{B8E29FE6-A42D-CEC1-63FF-F9D05EA3DABF}"/>
                </a:ext>
              </a:extLst>
            </p:cNvPr>
            <p:cNvPicPr>
              <a:picLocks noChangeAspect="1"/>
            </p:cNvPicPr>
            <p:nvPr/>
          </p:nvPicPr>
          <p:blipFill>
            <a:blip r:embed="rId3"/>
            <a:stretch>
              <a:fillRect/>
            </a:stretch>
          </p:blipFill>
          <p:spPr>
            <a:xfrm>
              <a:off x="2420760" y="2478715"/>
              <a:ext cx="755961" cy="293153"/>
            </a:xfrm>
            <a:prstGeom prst="rect">
              <a:avLst/>
            </a:prstGeom>
          </p:spPr>
        </p:pic>
        <p:pic>
          <p:nvPicPr>
            <p:cNvPr id="44" name="그림 43" descr="텍스트, 스크린샷, 폰트이(가) 표시된 사진&#10;&#10;자동 생성된 설명">
              <a:extLst>
                <a:ext uri="{FF2B5EF4-FFF2-40B4-BE49-F238E27FC236}">
                  <a16:creationId xmlns:a16="http://schemas.microsoft.com/office/drawing/2014/main" id="{355B5A95-008B-C935-00DB-E3C5664FD487}"/>
                </a:ext>
              </a:extLst>
            </p:cNvPr>
            <p:cNvPicPr>
              <a:picLocks noChangeAspect="1"/>
            </p:cNvPicPr>
            <p:nvPr/>
          </p:nvPicPr>
          <p:blipFill>
            <a:blip r:embed="rId3"/>
            <a:stretch>
              <a:fillRect/>
            </a:stretch>
          </p:blipFill>
          <p:spPr>
            <a:xfrm>
              <a:off x="2352302" y="2508054"/>
              <a:ext cx="755961" cy="293153"/>
            </a:xfrm>
            <a:prstGeom prst="rect">
              <a:avLst/>
            </a:prstGeom>
          </p:spPr>
        </p:pic>
        <p:pic>
          <p:nvPicPr>
            <p:cNvPr id="45" name="그림 44" descr="텍스트, 스크린샷, 폰트이(가) 표시된 사진&#10;&#10;자동 생성된 설명">
              <a:extLst>
                <a:ext uri="{FF2B5EF4-FFF2-40B4-BE49-F238E27FC236}">
                  <a16:creationId xmlns:a16="http://schemas.microsoft.com/office/drawing/2014/main" id="{18963277-83EC-4702-C58A-ABCE0418F886}"/>
                </a:ext>
              </a:extLst>
            </p:cNvPr>
            <p:cNvPicPr>
              <a:picLocks noChangeAspect="1"/>
            </p:cNvPicPr>
            <p:nvPr/>
          </p:nvPicPr>
          <p:blipFill>
            <a:blip r:embed="rId3"/>
            <a:stretch>
              <a:fillRect/>
            </a:stretch>
          </p:blipFill>
          <p:spPr>
            <a:xfrm>
              <a:off x="2298514" y="2537393"/>
              <a:ext cx="755961" cy="293153"/>
            </a:xfrm>
            <a:prstGeom prst="rect">
              <a:avLst/>
            </a:prstGeom>
          </p:spPr>
        </p:pic>
        <p:pic>
          <p:nvPicPr>
            <p:cNvPr id="46" name="그림 45" descr="텍스트, 스크린샷, 폰트이(가) 표시된 사진&#10;&#10;자동 생성된 설명">
              <a:extLst>
                <a:ext uri="{FF2B5EF4-FFF2-40B4-BE49-F238E27FC236}">
                  <a16:creationId xmlns:a16="http://schemas.microsoft.com/office/drawing/2014/main" id="{5A9B1468-59C8-0FE6-F34F-3F7F17BCFFB8}"/>
                </a:ext>
              </a:extLst>
            </p:cNvPr>
            <p:cNvPicPr>
              <a:picLocks noChangeAspect="1"/>
            </p:cNvPicPr>
            <p:nvPr/>
          </p:nvPicPr>
          <p:blipFill>
            <a:blip r:embed="rId3"/>
            <a:stretch>
              <a:fillRect/>
            </a:stretch>
          </p:blipFill>
          <p:spPr>
            <a:xfrm>
              <a:off x="2239836" y="2571622"/>
              <a:ext cx="755961" cy="293153"/>
            </a:xfrm>
            <a:prstGeom prst="rect">
              <a:avLst/>
            </a:prstGeom>
          </p:spPr>
        </p:pic>
        <p:pic>
          <p:nvPicPr>
            <p:cNvPr id="47" name="그림 46" descr="텍스트, 스크린샷, 폰트이(가) 표시된 사진&#10;&#10;자동 생성된 설명">
              <a:extLst>
                <a:ext uri="{FF2B5EF4-FFF2-40B4-BE49-F238E27FC236}">
                  <a16:creationId xmlns:a16="http://schemas.microsoft.com/office/drawing/2014/main" id="{8E77E2D3-D6B0-D0F5-8462-8E7921B5174A}"/>
                </a:ext>
              </a:extLst>
            </p:cNvPr>
            <p:cNvPicPr>
              <a:picLocks noChangeAspect="1"/>
            </p:cNvPicPr>
            <p:nvPr/>
          </p:nvPicPr>
          <p:blipFill>
            <a:blip r:embed="rId3"/>
            <a:stretch>
              <a:fillRect/>
            </a:stretch>
          </p:blipFill>
          <p:spPr>
            <a:xfrm>
              <a:off x="2176268" y="2600961"/>
              <a:ext cx="755961" cy="293153"/>
            </a:xfrm>
            <a:prstGeom prst="rect">
              <a:avLst/>
            </a:prstGeom>
          </p:spPr>
        </p:pic>
      </p:grpSp>
      <p:cxnSp>
        <p:nvCxnSpPr>
          <p:cNvPr id="50" name="직선 화살표 연결선 49">
            <a:extLst>
              <a:ext uri="{FF2B5EF4-FFF2-40B4-BE49-F238E27FC236}">
                <a16:creationId xmlns:a16="http://schemas.microsoft.com/office/drawing/2014/main" id="{F0FB8C80-A111-8719-EFA0-C9160AFC739A}"/>
              </a:ext>
            </a:extLst>
          </p:cNvPr>
          <p:cNvCxnSpPr/>
          <p:nvPr/>
        </p:nvCxnSpPr>
        <p:spPr>
          <a:xfrm>
            <a:off x="2415581" y="2843085"/>
            <a:ext cx="0" cy="151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연결선[R] 51">
            <a:extLst>
              <a:ext uri="{FF2B5EF4-FFF2-40B4-BE49-F238E27FC236}">
                <a16:creationId xmlns:a16="http://schemas.microsoft.com/office/drawing/2014/main" id="{571FF4D9-A041-5AE7-7598-8FF78564A0CA}"/>
              </a:ext>
            </a:extLst>
          </p:cNvPr>
          <p:cNvCxnSpPr/>
          <p:nvPr/>
        </p:nvCxnSpPr>
        <p:spPr>
          <a:xfrm>
            <a:off x="513649" y="2989133"/>
            <a:ext cx="7474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직선 연결선[R] 52">
            <a:extLst>
              <a:ext uri="{FF2B5EF4-FFF2-40B4-BE49-F238E27FC236}">
                <a16:creationId xmlns:a16="http://schemas.microsoft.com/office/drawing/2014/main" id="{D33B3D2F-9F79-1A31-2182-E51C37025942}"/>
              </a:ext>
            </a:extLst>
          </p:cNvPr>
          <p:cNvCxnSpPr/>
          <p:nvPr/>
        </p:nvCxnSpPr>
        <p:spPr>
          <a:xfrm>
            <a:off x="484620" y="2989133"/>
            <a:ext cx="7474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직선 연결선[R] 53">
            <a:extLst>
              <a:ext uri="{FF2B5EF4-FFF2-40B4-BE49-F238E27FC236}">
                <a16:creationId xmlns:a16="http://schemas.microsoft.com/office/drawing/2014/main" id="{3D26FE65-3DB5-D931-0573-5AB1EBE1C533}"/>
              </a:ext>
            </a:extLst>
          </p:cNvPr>
          <p:cNvCxnSpPr/>
          <p:nvPr/>
        </p:nvCxnSpPr>
        <p:spPr>
          <a:xfrm>
            <a:off x="484620" y="4752618"/>
            <a:ext cx="7474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9991CD6E-E8E0-F028-1E05-04D83B416ED7}"/>
              </a:ext>
            </a:extLst>
          </p:cNvPr>
          <p:cNvCxnSpPr/>
          <p:nvPr/>
        </p:nvCxnSpPr>
        <p:spPr>
          <a:xfrm>
            <a:off x="1008743" y="2989133"/>
            <a:ext cx="0" cy="17551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BD38358-A4FC-B59E-1EEC-20CF03DBB015}"/>
              </a:ext>
            </a:extLst>
          </p:cNvPr>
          <p:cNvSpPr txBox="1"/>
          <p:nvPr/>
        </p:nvSpPr>
        <p:spPr>
          <a:xfrm rot="16200000">
            <a:off x="9658" y="3741608"/>
            <a:ext cx="1415143" cy="276999"/>
          </a:xfrm>
          <a:prstGeom prst="rect">
            <a:avLst/>
          </a:prstGeom>
          <a:noFill/>
        </p:spPr>
        <p:txBody>
          <a:bodyPr wrap="square" rtlCol="0">
            <a:spAutoFit/>
          </a:bodyPr>
          <a:lstStyle/>
          <a:p>
            <a:pPr algn="l"/>
            <a:r>
              <a:rPr kumimoji="1" lang="en-US" altLang="ko-KR" sz="1200" dirty="0">
                <a:solidFill>
                  <a:srgbClr val="F26000"/>
                </a:solidFill>
                <a:latin typeface="Helvetica"/>
                <a:cs typeface="Helvetica"/>
              </a:rPr>
              <a:t>Foundation Model</a:t>
            </a:r>
            <a:endParaRPr kumimoji="1" lang="ko-KR" altLang="en-US" sz="1200" dirty="0">
              <a:solidFill>
                <a:srgbClr val="F26000"/>
              </a:solidFill>
              <a:latin typeface="Helvetica"/>
              <a:cs typeface="Helvetica"/>
            </a:endParaRPr>
          </a:p>
        </p:txBody>
      </p:sp>
      <p:sp>
        <p:nvSpPr>
          <p:cNvPr id="5" name="TextBox 4">
            <a:extLst>
              <a:ext uri="{FF2B5EF4-FFF2-40B4-BE49-F238E27FC236}">
                <a16:creationId xmlns:a16="http://schemas.microsoft.com/office/drawing/2014/main" id="{2A79AE5A-DB46-D1EE-26A4-B296D90C248D}"/>
              </a:ext>
            </a:extLst>
          </p:cNvPr>
          <p:cNvSpPr txBox="1"/>
          <p:nvPr/>
        </p:nvSpPr>
        <p:spPr>
          <a:xfrm>
            <a:off x="6531432" y="1835889"/>
            <a:ext cx="5428330" cy="2554545"/>
          </a:xfrm>
          <a:prstGeom prst="rect">
            <a:avLst/>
          </a:prstGeom>
          <a:noFill/>
          <a:ln>
            <a:noFill/>
          </a:ln>
        </p:spPr>
        <p:txBody>
          <a:bodyPr wrap="square" rtlCol="0">
            <a:spAutoFit/>
          </a:bodyPr>
          <a:lstStyle/>
          <a:p>
            <a:pPr marL="457200" indent="-457200" algn="l">
              <a:buFont typeface="Arial" panose="020B0604020202020204" pitchFamily="34" charset="0"/>
              <a:buChar char="•"/>
            </a:pPr>
            <a:r>
              <a:rPr kumimoji="1" lang="en-US" altLang="ko-KR" sz="2000" dirty="0">
                <a:solidFill>
                  <a:schemeClr val="accent1">
                    <a:lumMod val="75000"/>
                  </a:schemeClr>
                </a:solidFill>
                <a:latin typeface="Helvetica"/>
                <a:cs typeface="Helvetica"/>
              </a:rPr>
              <a:t>Progress</a:t>
            </a:r>
          </a:p>
          <a:p>
            <a:pPr marL="914400" lvl="1" indent="-457200">
              <a:buFont typeface="Arial" panose="020B0604020202020204" pitchFamily="34" charset="0"/>
              <a:buChar char="•"/>
            </a:pPr>
            <a:r>
              <a:rPr kumimoji="1" lang="en-US" altLang="ko-KR" sz="2000" dirty="0">
                <a:solidFill>
                  <a:schemeClr val="accent1">
                    <a:lumMod val="75000"/>
                  </a:schemeClr>
                </a:solidFill>
                <a:latin typeface="Helvetica"/>
                <a:cs typeface="Helvetica"/>
              </a:rPr>
              <a:t>Failed to get permission for LLMA weight Access</a:t>
            </a:r>
          </a:p>
          <a:p>
            <a:pPr marL="914400" lvl="1" indent="-457200">
              <a:buFont typeface="Arial" panose="020B0604020202020204" pitchFamily="34" charset="0"/>
              <a:buChar char="•"/>
            </a:pPr>
            <a:r>
              <a:rPr kumimoji="1" lang="en-US" altLang="ko-KR" sz="2000" dirty="0">
                <a:solidFill>
                  <a:schemeClr val="accent1">
                    <a:lumMod val="75000"/>
                  </a:schemeClr>
                </a:solidFill>
                <a:latin typeface="Helvetica"/>
                <a:cs typeface="Helvetica"/>
              </a:rPr>
              <a:t>not feasible due to the high number of GPUs required</a:t>
            </a:r>
          </a:p>
          <a:p>
            <a:pPr marL="457200" indent="-457200">
              <a:buFont typeface="Arial" panose="020B0604020202020204" pitchFamily="34" charset="0"/>
              <a:buChar char="•"/>
            </a:pPr>
            <a:endParaRPr kumimoji="1" lang="en-US" altLang="ko-KR" sz="2000" dirty="0">
              <a:solidFill>
                <a:schemeClr val="accent1">
                  <a:lumMod val="75000"/>
                </a:schemeClr>
              </a:solidFill>
              <a:latin typeface="Helvetica"/>
              <a:cs typeface="Helvetica"/>
            </a:endParaRPr>
          </a:p>
          <a:p>
            <a:pPr marL="914400" lvl="1" indent="-457200">
              <a:buFont typeface="Arial" panose="020B0604020202020204" pitchFamily="34" charset="0"/>
              <a:buChar char="•"/>
            </a:pPr>
            <a:endParaRPr kumimoji="1" lang="en-US" altLang="ko-KR" sz="2000" dirty="0">
              <a:solidFill>
                <a:schemeClr val="accent1">
                  <a:lumMod val="75000"/>
                </a:schemeClr>
              </a:solidFill>
              <a:latin typeface="Helvetica"/>
              <a:cs typeface="Helvetica"/>
            </a:endParaRPr>
          </a:p>
          <a:p>
            <a:pPr marL="914400" lvl="1" indent="-457200">
              <a:buFont typeface="Arial" panose="020B0604020202020204" pitchFamily="34" charset="0"/>
              <a:buChar char="•"/>
            </a:pPr>
            <a:endParaRPr kumimoji="1" lang="en-US" altLang="ko-KR" sz="2000" dirty="0">
              <a:solidFill>
                <a:schemeClr val="accent1">
                  <a:lumMod val="75000"/>
                </a:schemeClr>
              </a:solidFill>
              <a:latin typeface="Helvetica"/>
              <a:cs typeface="Helvetica"/>
            </a:endParaRPr>
          </a:p>
        </p:txBody>
      </p:sp>
      <p:cxnSp>
        <p:nvCxnSpPr>
          <p:cNvPr id="11" name="직선 연결선[R] 10">
            <a:extLst>
              <a:ext uri="{FF2B5EF4-FFF2-40B4-BE49-F238E27FC236}">
                <a16:creationId xmlns:a16="http://schemas.microsoft.com/office/drawing/2014/main" id="{0D9E25F1-1114-20F9-0524-6E350578DD7E}"/>
              </a:ext>
            </a:extLst>
          </p:cNvPr>
          <p:cNvCxnSpPr/>
          <p:nvPr/>
        </p:nvCxnSpPr>
        <p:spPr>
          <a:xfrm flipV="1">
            <a:off x="3289384" y="2843085"/>
            <a:ext cx="665759" cy="151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직선 연결선[R] 14">
            <a:extLst>
              <a:ext uri="{FF2B5EF4-FFF2-40B4-BE49-F238E27FC236}">
                <a16:creationId xmlns:a16="http://schemas.microsoft.com/office/drawing/2014/main" id="{AD483E57-F907-6E39-23A2-6FE0BE8B90C9}"/>
              </a:ext>
            </a:extLst>
          </p:cNvPr>
          <p:cNvCxnSpPr>
            <a:cxnSpLocks/>
          </p:cNvCxnSpPr>
          <p:nvPr/>
        </p:nvCxnSpPr>
        <p:spPr>
          <a:xfrm>
            <a:off x="3289384" y="4511556"/>
            <a:ext cx="753318" cy="17153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658CE2E-68E0-4E07-2BF4-88FC4FB17427}"/>
              </a:ext>
            </a:extLst>
          </p:cNvPr>
          <p:cNvSpPr txBox="1"/>
          <p:nvPr/>
        </p:nvSpPr>
        <p:spPr>
          <a:xfrm>
            <a:off x="3766376" y="4761042"/>
            <a:ext cx="2656116" cy="369332"/>
          </a:xfrm>
          <a:prstGeom prst="rect">
            <a:avLst/>
          </a:prstGeom>
          <a:noFill/>
        </p:spPr>
        <p:txBody>
          <a:bodyPr wrap="square" rtlCol="0">
            <a:spAutoFit/>
          </a:bodyPr>
          <a:lstStyle/>
          <a:p>
            <a:pPr algn="l"/>
            <a:r>
              <a:rPr kumimoji="1" lang="en-US" altLang="ko-KR" dirty="0">
                <a:solidFill>
                  <a:srgbClr val="F26000"/>
                </a:solidFill>
                <a:latin typeface="Helvetica"/>
                <a:cs typeface="Helvetica"/>
              </a:rPr>
              <a:t>Fine-Tuning with LoRa</a:t>
            </a:r>
            <a:endParaRPr kumimoji="1" lang="ko-KR" altLang="en-US" dirty="0">
              <a:solidFill>
                <a:srgbClr val="F26000"/>
              </a:solidFill>
              <a:latin typeface="Helvetica"/>
              <a:cs typeface="Helvetica"/>
            </a:endParaRPr>
          </a:p>
        </p:txBody>
      </p:sp>
      <p:pic>
        <p:nvPicPr>
          <p:cNvPr id="3" name="그림 2" descr="텍스트, 스크린샷, 도표, 폰트이(가) 표시된 사진&#10;&#10;자동 생성된 설명">
            <a:extLst>
              <a:ext uri="{FF2B5EF4-FFF2-40B4-BE49-F238E27FC236}">
                <a16:creationId xmlns:a16="http://schemas.microsoft.com/office/drawing/2014/main" id="{4453F2BE-2410-9EF3-B7B6-78DEE2A64107}"/>
              </a:ext>
            </a:extLst>
          </p:cNvPr>
          <p:cNvPicPr>
            <a:picLocks noChangeAspect="1"/>
          </p:cNvPicPr>
          <p:nvPr/>
        </p:nvPicPr>
        <p:blipFill>
          <a:blip r:embed="rId4"/>
          <a:stretch>
            <a:fillRect/>
          </a:stretch>
        </p:blipFill>
        <p:spPr>
          <a:xfrm>
            <a:off x="4097777" y="2782269"/>
            <a:ext cx="2063698" cy="1909514"/>
          </a:xfrm>
          <a:prstGeom prst="rect">
            <a:avLst/>
          </a:prstGeom>
        </p:spPr>
      </p:pic>
    </p:spTree>
    <p:extLst>
      <p:ext uri="{BB962C8B-B14F-4D97-AF65-F5344CB8AC3E}">
        <p14:creationId xmlns:p14="http://schemas.microsoft.com/office/powerpoint/2010/main" val="4091392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3735C-1CCC-5FD8-4583-272AF14FB55D}"/>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E6F3741E-C735-9A07-8ED4-F7148CA153C6}"/>
              </a:ext>
            </a:extLst>
          </p:cNvPr>
          <p:cNvSpPr txBox="1"/>
          <p:nvPr/>
        </p:nvSpPr>
        <p:spPr>
          <a:xfrm>
            <a:off x="269004" y="245765"/>
            <a:ext cx="11619976" cy="707886"/>
          </a:xfrm>
          <a:prstGeom prst="rect">
            <a:avLst/>
          </a:prstGeom>
          <a:noFill/>
        </p:spPr>
        <p:txBody>
          <a:bodyPr wrap="none" rtlCol="0">
            <a:spAutoFit/>
          </a:bodyPr>
          <a:lstStyle/>
          <a:p>
            <a:r>
              <a:rPr lang="en-US" sz="4000" dirty="0">
                <a:solidFill>
                  <a:srgbClr val="0B2340"/>
                </a:solidFill>
                <a:latin typeface="Arial" panose="020B0604020202020204" pitchFamily="34" charset="0"/>
                <a:cs typeface="Arial" panose="020B0604020202020204" pitchFamily="34" charset="0"/>
              </a:rPr>
              <a:t>Initial Model Design &amp; Training – Cluster Approach</a:t>
            </a:r>
          </a:p>
        </p:txBody>
      </p:sp>
      <p:sp>
        <p:nvSpPr>
          <p:cNvPr id="14" name="TextBox 13">
            <a:extLst>
              <a:ext uri="{FF2B5EF4-FFF2-40B4-BE49-F238E27FC236}">
                <a16:creationId xmlns:a16="http://schemas.microsoft.com/office/drawing/2014/main" id="{3332B419-8D1E-0F81-D255-7D03FD87D887}"/>
              </a:ext>
            </a:extLst>
          </p:cNvPr>
          <p:cNvSpPr txBox="1"/>
          <p:nvPr/>
        </p:nvSpPr>
        <p:spPr>
          <a:xfrm>
            <a:off x="701826" y="908604"/>
            <a:ext cx="5310524" cy="369332"/>
          </a:xfrm>
          <a:prstGeom prst="rect">
            <a:avLst/>
          </a:prstGeom>
          <a:noFill/>
        </p:spPr>
        <p:txBody>
          <a:bodyPr wrap="square" rtlCol="0">
            <a:spAutoFit/>
          </a:bodyPr>
          <a:lstStyle/>
          <a:p>
            <a:r>
              <a:rPr lang="en-US" b="1" dirty="0">
                <a:solidFill>
                  <a:srgbClr val="F05A21"/>
                </a:solidFill>
                <a:latin typeface="Arial" panose="020B0604020202020204" pitchFamily="34" charset="0"/>
                <a:cs typeface="Arial" panose="020B0604020202020204" pitchFamily="34" charset="0"/>
              </a:rPr>
              <a:t>Fall 2024 – AI Practicum</a:t>
            </a:r>
          </a:p>
        </p:txBody>
      </p:sp>
      <p:sp>
        <p:nvSpPr>
          <p:cNvPr id="9" name="TextBox 8">
            <a:extLst>
              <a:ext uri="{FF2B5EF4-FFF2-40B4-BE49-F238E27FC236}">
                <a16:creationId xmlns:a16="http://schemas.microsoft.com/office/drawing/2014/main" id="{97C45A48-E66B-9F54-4F69-69B159C715BE}"/>
              </a:ext>
            </a:extLst>
          </p:cNvPr>
          <p:cNvSpPr txBox="1"/>
          <p:nvPr/>
        </p:nvSpPr>
        <p:spPr>
          <a:xfrm>
            <a:off x="636388" y="1327517"/>
            <a:ext cx="11070992" cy="400110"/>
          </a:xfrm>
          <a:prstGeom prst="rect">
            <a:avLst/>
          </a:prstGeom>
          <a:noFill/>
          <a:ln>
            <a:noFill/>
          </a:ln>
        </p:spPr>
        <p:txBody>
          <a:bodyPr wrap="square" rtlCol="0">
            <a:spAutoFit/>
          </a:bodyPr>
          <a:lstStyle/>
          <a:p>
            <a:pPr marL="457200" indent="-457200" algn="l">
              <a:buFont typeface="Arial" panose="020B0604020202020204" pitchFamily="34" charset="0"/>
              <a:buChar char="•"/>
            </a:pPr>
            <a:r>
              <a:rPr kumimoji="1" lang="en-US" altLang="ko-KR" sz="2000" dirty="0">
                <a:solidFill>
                  <a:schemeClr val="accent1">
                    <a:lumMod val="75000"/>
                  </a:schemeClr>
                </a:solidFill>
                <a:latin typeface="Helvetica"/>
                <a:cs typeface="Helvetica"/>
              </a:rPr>
              <a:t>Vectorized tweet(text) Clustering</a:t>
            </a:r>
          </a:p>
        </p:txBody>
      </p:sp>
      <p:sp>
        <p:nvSpPr>
          <p:cNvPr id="2" name="모서리가 둥근 직사각형 1">
            <a:extLst>
              <a:ext uri="{FF2B5EF4-FFF2-40B4-BE49-F238E27FC236}">
                <a16:creationId xmlns:a16="http://schemas.microsoft.com/office/drawing/2014/main" id="{49C34E83-EBDD-40FA-6CE1-AE6F7D137423}"/>
              </a:ext>
            </a:extLst>
          </p:cNvPr>
          <p:cNvSpPr/>
          <p:nvPr/>
        </p:nvSpPr>
        <p:spPr>
          <a:xfrm>
            <a:off x="1466721" y="2983696"/>
            <a:ext cx="1822663" cy="16280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t>Vectorized</a:t>
            </a:r>
          </a:p>
          <a:p>
            <a:pPr algn="ctr"/>
            <a:r>
              <a:rPr kumimoji="1" lang="en-US" altLang="ko-KR" sz="1400" dirty="0"/>
              <a:t>Model</a:t>
            </a:r>
            <a:endParaRPr kumimoji="1" lang="ko-KR" altLang="en-US" sz="1400" dirty="0"/>
          </a:p>
        </p:txBody>
      </p:sp>
      <p:cxnSp>
        <p:nvCxnSpPr>
          <p:cNvPr id="16" name="직선 화살표 연결선 15">
            <a:extLst>
              <a:ext uri="{FF2B5EF4-FFF2-40B4-BE49-F238E27FC236}">
                <a16:creationId xmlns:a16="http://schemas.microsoft.com/office/drawing/2014/main" id="{BC138991-89D5-0A36-0683-EF6083EBC7F1}"/>
              </a:ext>
            </a:extLst>
          </p:cNvPr>
          <p:cNvCxnSpPr>
            <a:cxnSpLocks/>
            <a:stCxn id="2" idx="2"/>
          </p:cNvCxnSpPr>
          <p:nvPr/>
        </p:nvCxnSpPr>
        <p:spPr>
          <a:xfrm>
            <a:off x="2378053" y="4611784"/>
            <a:ext cx="1" cy="506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그룹 47">
            <a:extLst>
              <a:ext uri="{FF2B5EF4-FFF2-40B4-BE49-F238E27FC236}">
                <a16:creationId xmlns:a16="http://schemas.microsoft.com/office/drawing/2014/main" id="{324BED1A-CBC9-F595-DFA3-AB0ACE589DAA}"/>
              </a:ext>
            </a:extLst>
          </p:cNvPr>
          <p:cNvGrpSpPr/>
          <p:nvPr/>
        </p:nvGrpSpPr>
        <p:grpSpPr>
          <a:xfrm>
            <a:off x="1966005" y="2371760"/>
            <a:ext cx="1064021" cy="439848"/>
            <a:chOff x="2176268" y="2454266"/>
            <a:chExt cx="1064021" cy="439848"/>
          </a:xfrm>
        </p:grpSpPr>
        <p:pic>
          <p:nvPicPr>
            <p:cNvPr id="37" name="그림 36" descr="텍스트, 스크린샷, 폰트이(가) 표시된 사진&#10;&#10;자동 생성된 설명">
              <a:extLst>
                <a:ext uri="{FF2B5EF4-FFF2-40B4-BE49-F238E27FC236}">
                  <a16:creationId xmlns:a16="http://schemas.microsoft.com/office/drawing/2014/main" id="{2861E19F-F53A-C2E2-2175-347B0F8D4856}"/>
                </a:ext>
              </a:extLst>
            </p:cNvPr>
            <p:cNvPicPr>
              <a:picLocks noChangeAspect="1"/>
            </p:cNvPicPr>
            <p:nvPr/>
          </p:nvPicPr>
          <p:blipFill>
            <a:blip r:embed="rId3"/>
            <a:stretch>
              <a:fillRect/>
            </a:stretch>
          </p:blipFill>
          <p:spPr>
            <a:xfrm>
              <a:off x="2484328" y="2454266"/>
              <a:ext cx="755961" cy="293153"/>
            </a:xfrm>
            <a:prstGeom prst="rect">
              <a:avLst/>
            </a:prstGeom>
          </p:spPr>
        </p:pic>
        <p:pic>
          <p:nvPicPr>
            <p:cNvPr id="43" name="그림 42" descr="텍스트, 스크린샷, 폰트이(가) 표시된 사진&#10;&#10;자동 생성된 설명">
              <a:extLst>
                <a:ext uri="{FF2B5EF4-FFF2-40B4-BE49-F238E27FC236}">
                  <a16:creationId xmlns:a16="http://schemas.microsoft.com/office/drawing/2014/main" id="{7AE8399D-D8EA-7656-9116-FBE9E824E2E5}"/>
                </a:ext>
              </a:extLst>
            </p:cNvPr>
            <p:cNvPicPr>
              <a:picLocks noChangeAspect="1"/>
            </p:cNvPicPr>
            <p:nvPr/>
          </p:nvPicPr>
          <p:blipFill>
            <a:blip r:embed="rId3"/>
            <a:stretch>
              <a:fillRect/>
            </a:stretch>
          </p:blipFill>
          <p:spPr>
            <a:xfrm>
              <a:off x="2420760" y="2478715"/>
              <a:ext cx="755961" cy="293153"/>
            </a:xfrm>
            <a:prstGeom prst="rect">
              <a:avLst/>
            </a:prstGeom>
          </p:spPr>
        </p:pic>
        <p:pic>
          <p:nvPicPr>
            <p:cNvPr id="44" name="그림 43" descr="텍스트, 스크린샷, 폰트이(가) 표시된 사진&#10;&#10;자동 생성된 설명">
              <a:extLst>
                <a:ext uri="{FF2B5EF4-FFF2-40B4-BE49-F238E27FC236}">
                  <a16:creationId xmlns:a16="http://schemas.microsoft.com/office/drawing/2014/main" id="{AEE62DD4-9CFF-D48E-25E4-38D6D129BB81}"/>
                </a:ext>
              </a:extLst>
            </p:cNvPr>
            <p:cNvPicPr>
              <a:picLocks noChangeAspect="1"/>
            </p:cNvPicPr>
            <p:nvPr/>
          </p:nvPicPr>
          <p:blipFill>
            <a:blip r:embed="rId3"/>
            <a:stretch>
              <a:fillRect/>
            </a:stretch>
          </p:blipFill>
          <p:spPr>
            <a:xfrm>
              <a:off x="2352302" y="2508054"/>
              <a:ext cx="755961" cy="293153"/>
            </a:xfrm>
            <a:prstGeom prst="rect">
              <a:avLst/>
            </a:prstGeom>
          </p:spPr>
        </p:pic>
        <p:pic>
          <p:nvPicPr>
            <p:cNvPr id="45" name="그림 44" descr="텍스트, 스크린샷, 폰트이(가) 표시된 사진&#10;&#10;자동 생성된 설명">
              <a:extLst>
                <a:ext uri="{FF2B5EF4-FFF2-40B4-BE49-F238E27FC236}">
                  <a16:creationId xmlns:a16="http://schemas.microsoft.com/office/drawing/2014/main" id="{D91B29F0-B290-A45B-3819-A20424877901}"/>
                </a:ext>
              </a:extLst>
            </p:cNvPr>
            <p:cNvPicPr>
              <a:picLocks noChangeAspect="1"/>
            </p:cNvPicPr>
            <p:nvPr/>
          </p:nvPicPr>
          <p:blipFill>
            <a:blip r:embed="rId3"/>
            <a:stretch>
              <a:fillRect/>
            </a:stretch>
          </p:blipFill>
          <p:spPr>
            <a:xfrm>
              <a:off x="2298514" y="2537393"/>
              <a:ext cx="755961" cy="293153"/>
            </a:xfrm>
            <a:prstGeom prst="rect">
              <a:avLst/>
            </a:prstGeom>
          </p:spPr>
        </p:pic>
        <p:pic>
          <p:nvPicPr>
            <p:cNvPr id="46" name="그림 45" descr="텍스트, 스크린샷, 폰트이(가) 표시된 사진&#10;&#10;자동 생성된 설명">
              <a:extLst>
                <a:ext uri="{FF2B5EF4-FFF2-40B4-BE49-F238E27FC236}">
                  <a16:creationId xmlns:a16="http://schemas.microsoft.com/office/drawing/2014/main" id="{28ABB9AC-8C47-9FD5-2B39-A68FEDA33863}"/>
                </a:ext>
              </a:extLst>
            </p:cNvPr>
            <p:cNvPicPr>
              <a:picLocks noChangeAspect="1"/>
            </p:cNvPicPr>
            <p:nvPr/>
          </p:nvPicPr>
          <p:blipFill>
            <a:blip r:embed="rId3"/>
            <a:stretch>
              <a:fillRect/>
            </a:stretch>
          </p:blipFill>
          <p:spPr>
            <a:xfrm>
              <a:off x="2239836" y="2571622"/>
              <a:ext cx="755961" cy="293153"/>
            </a:xfrm>
            <a:prstGeom prst="rect">
              <a:avLst/>
            </a:prstGeom>
          </p:spPr>
        </p:pic>
        <p:pic>
          <p:nvPicPr>
            <p:cNvPr id="47" name="그림 46" descr="텍스트, 스크린샷, 폰트이(가) 표시된 사진&#10;&#10;자동 생성된 설명">
              <a:extLst>
                <a:ext uri="{FF2B5EF4-FFF2-40B4-BE49-F238E27FC236}">
                  <a16:creationId xmlns:a16="http://schemas.microsoft.com/office/drawing/2014/main" id="{D700658A-B13C-6136-DCFF-8BF4F3D1EF99}"/>
                </a:ext>
              </a:extLst>
            </p:cNvPr>
            <p:cNvPicPr>
              <a:picLocks noChangeAspect="1"/>
            </p:cNvPicPr>
            <p:nvPr/>
          </p:nvPicPr>
          <p:blipFill>
            <a:blip r:embed="rId3"/>
            <a:stretch>
              <a:fillRect/>
            </a:stretch>
          </p:blipFill>
          <p:spPr>
            <a:xfrm>
              <a:off x="2176268" y="2600961"/>
              <a:ext cx="755961" cy="293153"/>
            </a:xfrm>
            <a:prstGeom prst="rect">
              <a:avLst/>
            </a:prstGeom>
          </p:spPr>
        </p:pic>
      </p:grpSp>
      <p:cxnSp>
        <p:nvCxnSpPr>
          <p:cNvPr id="50" name="직선 화살표 연결선 49">
            <a:extLst>
              <a:ext uri="{FF2B5EF4-FFF2-40B4-BE49-F238E27FC236}">
                <a16:creationId xmlns:a16="http://schemas.microsoft.com/office/drawing/2014/main" id="{25B82978-36B1-BAA0-CFB6-90AB198BE029}"/>
              </a:ext>
            </a:extLst>
          </p:cNvPr>
          <p:cNvCxnSpPr/>
          <p:nvPr/>
        </p:nvCxnSpPr>
        <p:spPr>
          <a:xfrm>
            <a:off x="2415581" y="2843085"/>
            <a:ext cx="0" cy="151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694402-007A-6954-968F-CA5A357CF9AB}"/>
              </a:ext>
            </a:extLst>
          </p:cNvPr>
          <p:cNvSpPr txBox="1"/>
          <p:nvPr/>
        </p:nvSpPr>
        <p:spPr>
          <a:xfrm>
            <a:off x="5558973" y="1857660"/>
            <a:ext cx="6574963" cy="2246769"/>
          </a:xfrm>
          <a:prstGeom prst="rect">
            <a:avLst/>
          </a:prstGeom>
          <a:noFill/>
          <a:ln>
            <a:noFill/>
          </a:ln>
        </p:spPr>
        <p:txBody>
          <a:bodyPr wrap="square" rtlCol="0">
            <a:spAutoFit/>
          </a:bodyPr>
          <a:lstStyle/>
          <a:p>
            <a:pPr marL="457200" indent="-457200" algn="l">
              <a:buFont typeface="Arial" panose="020B0604020202020204" pitchFamily="34" charset="0"/>
              <a:buChar char="•"/>
            </a:pPr>
            <a:r>
              <a:rPr kumimoji="1" lang="en-US" altLang="ko-KR" sz="2000" dirty="0">
                <a:solidFill>
                  <a:schemeClr val="accent1">
                    <a:lumMod val="75000"/>
                  </a:schemeClr>
                </a:solidFill>
                <a:latin typeface="Helvetica"/>
                <a:cs typeface="Helvetica"/>
              </a:rPr>
              <a:t>Progress</a:t>
            </a:r>
          </a:p>
          <a:p>
            <a:pPr marL="914400" lvl="1" indent="-457200">
              <a:buFont typeface="Arial" panose="020B0604020202020204" pitchFamily="34" charset="0"/>
              <a:buChar char="•"/>
            </a:pPr>
            <a:r>
              <a:rPr kumimoji="1" lang="en-US" altLang="ko-KR" sz="2000" dirty="0">
                <a:solidFill>
                  <a:schemeClr val="accent1">
                    <a:lumMod val="75000"/>
                  </a:schemeClr>
                </a:solidFill>
                <a:latin typeface="Helvetica"/>
                <a:cs typeface="Helvetica"/>
              </a:rPr>
              <a:t>create vector of text tokens which are 500 dimensions vector </a:t>
            </a:r>
          </a:p>
          <a:p>
            <a:pPr marL="914400" lvl="1" indent="-457200">
              <a:buFont typeface="Arial" panose="020B0604020202020204" pitchFamily="34" charset="0"/>
              <a:buChar char="•"/>
            </a:pPr>
            <a:r>
              <a:rPr kumimoji="1" lang="en-US" altLang="ko-KR" sz="2000" dirty="0">
                <a:solidFill>
                  <a:schemeClr val="accent1">
                    <a:lumMod val="75000"/>
                  </a:schemeClr>
                </a:solidFill>
                <a:latin typeface="Helvetica"/>
                <a:cs typeface="Helvetica"/>
              </a:rPr>
              <a:t>we can clearly see not that much similarity there for same city so we can not make cluster</a:t>
            </a:r>
          </a:p>
          <a:p>
            <a:pPr marL="914400" lvl="1" indent="-457200">
              <a:buFont typeface="Arial" panose="020B0604020202020204" pitchFamily="34" charset="0"/>
              <a:buChar char="•"/>
            </a:pPr>
            <a:endParaRPr kumimoji="1" lang="en-US" altLang="ko-KR" sz="2000" dirty="0">
              <a:solidFill>
                <a:schemeClr val="accent1">
                  <a:lumMod val="75000"/>
                </a:schemeClr>
              </a:solidFill>
              <a:latin typeface="Helvetica"/>
              <a:cs typeface="Helvetica"/>
            </a:endParaRPr>
          </a:p>
          <a:p>
            <a:pPr marL="914400" lvl="1" indent="-457200">
              <a:buFont typeface="Arial" panose="020B0604020202020204" pitchFamily="34" charset="0"/>
              <a:buChar char="•"/>
            </a:pPr>
            <a:endParaRPr kumimoji="1" lang="en-US" altLang="ko-KR" sz="2000" dirty="0">
              <a:solidFill>
                <a:schemeClr val="accent1">
                  <a:lumMod val="75000"/>
                </a:schemeClr>
              </a:solidFill>
              <a:latin typeface="Helvetica"/>
              <a:cs typeface="Helvetica"/>
            </a:endParaRPr>
          </a:p>
        </p:txBody>
      </p:sp>
      <p:pic>
        <p:nvPicPr>
          <p:cNvPr id="1026" name="Picture 2" descr="Unveiling Text Clustering: Exploring Algorithms and Text Embeddings | by  Kartheepan G | Medium">
            <a:extLst>
              <a:ext uri="{FF2B5EF4-FFF2-40B4-BE49-F238E27FC236}">
                <a16:creationId xmlns:a16="http://schemas.microsoft.com/office/drawing/2014/main" id="{1C7FC7A9-7C66-4934-3C5E-19912AF78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9029" y="5130374"/>
            <a:ext cx="1822664" cy="134734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C4C7EFFE-90EA-EBCE-7682-F98119F25880}"/>
              </a:ext>
            </a:extLst>
          </p:cNvPr>
          <p:cNvPicPr>
            <a:picLocks noChangeAspect="1"/>
          </p:cNvPicPr>
          <p:nvPr/>
        </p:nvPicPr>
        <p:blipFill>
          <a:blip r:embed="rId5"/>
          <a:stretch>
            <a:fillRect/>
          </a:stretch>
        </p:blipFill>
        <p:spPr>
          <a:xfrm>
            <a:off x="5215061" y="3770835"/>
            <a:ext cx="3093072" cy="2464707"/>
          </a:xfrm>
          <a:prstGeom prst="rect">
            <a:avLst/>
          </a:prstGeom>
        </p:spPr>
      </p:pic>
      <p:pic>
        <p:nvPicPr>
          <p:cNvPr id="4" name="그림 3">
            <a:extLst>
              <a:ext uri="{FF2B5EF4-FFF2-40B4-BE49-F238E27FC236}">
                <a16:creationId xmlns:a16="http://schemas.microsoft.com/office/drawing/2014/main" id="{0FD280FF-432F-1C3C-A0F0-8EA54413DE9B}"/>
              </a:ext>
            </a:extLst>
          </p:cNvPr>
          <p:cNvPicPr>
            <a:picLocks noChangeAspect="1"/>
          </p:cNvPicPr>
          <p:nvPr/>
        </p:nvPicPr>
        <p:blipFill>
          <a:blip r:embed="rId6"/>
          <a:stretch>
            <a:fillRect/>
          </a:stretch>
        </p:blipFill>
        <p:spPr>
          <a:xfrm>
            <a:off x="8618481" y="3770835"/>
            <a:ext cx="3093072" cy="2464707"/>
          </a:xfrm>
          <a:prstGeom prst="rect">
            <a:avLst/>
          </a:prstGeom>
        </p:spPr>
      </p:pic>
    </p:spTree>
    <p:extLst>
      <p:ext uri="{BB962C8B-B14F-4D97-AF65-F5344CB8AC3E}">
        <p14:creationId xmlns:p14="http://schemas.microsoft.com/office/powerpoint/2010/main" val="2225476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71B35-3E97-1767-7F38-A18ED91BB476}"/>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66C8EF9E-40CE-29EA-75E9-C5292C9813BF}"/>
              </a:ext>
            </a:extLst>
          </p:cNvPr>
          <p:cNvSpPr txBox="1"/>
          <p:nvPr/>
        </p:nvSpPr>
        <p:spPr>
          <a:xfrm>
            <a:off x="269004" y="245765"/>
            <a:ext cx="9251828" cy="707886"/>
          </a:xfrm>
          <a:prstGeom prst="rect">
            <a:avLst/>
          </a:prstGeom>
          <a:noFill/>
        </p:spPr>
        <p:txBody>
          <a:bodyPr wrap="none" rtlCol="0">
            <a:spAutoFit/>
          </a:bodyPr>
          <a:lstStyle/>
          <a:p>
            <a:r>
              <a:rPr lang="en-US" sz="4000" dirty="0">
                <a:solidFill>
                  <a:srgbClr val="0B2340"/>
                </a:solidFill>
                <a:latin typeface="Arial" panose="020B0604020202020204" pitchFamily="34" charset="0"/>
                <a:cs typeface="Arial" panose="020B0604020202020204" pitchFamily="34" charset="0"/>
              </a:rPr>
              <a:t>Additional Feature – Sentiment Analysis</a:t>
            </a:r>
          </a:p>
        </p:txBody>
      </p:sp>
      <p:sp>
        <p:nvSpPr>
          <p:cNvPr id="14" name="TextBox 13">
            <a:extLst>
              <a:ext uri="{FF2B5EF4-FFF2-40B4-BE49-F238E27FC236}">
                <a16:creationId xmlns:a16="http://schemas.microsoft.com/office/drawing/2014/main" id="{F596E45B-637F-8071-68AE-A58B5234F441}"/>
              </a:ext>
            </a:extLst>
          </p:cNvPr>
          <p:cNvSpPr txBox="1"/>
          <p:nvPr/>
        </p:nvSpPr>
        <p:spPr>
          <a:xfrm>
            <a:off x="701826" y="908604"/>
            <a:ext cx="5310524" cy="369332"/>
          </a:xfrm>
          <a:prstGeom prst="rect">
            <a:avLst/>
          </a:prstGeom>
          <a:noFill/>
        </p:spPr>
        <p:txBody>
          <a:bodyPr wrap="square" rtlCol="0">
            <a:spAutoFit/>
          </a:bodyPr>
          <a:lstStyle/>
          <a:p>
            <a:r>
              <a:rPr lang="en-US" b="1" dirty="0">
                <a:solidFill>
                  <a:srgbClr val="F05A21"/>
                </a:solidFill>
                <a:latin typeface="Arial" panose="020B0604020202020204" pitchFamily="34" charset="0"/>
                <a:cs typeface="Arial" panose="020B0604020202020204" pitchFamily="34" charset="0"/>
              </a:rPr>
              <a:t>Fall 2024 – AI Practicum</a:t>
            </a:r>
          </a:p>
        </p:txBody>
      </p:sp>
      <p:sp>
        <p:nvSpPr>
          <p:cNvPr id="9" name="TextBox 8">
            <a:extLst>
              <a:ext uri="{FF2B5EF4-FFF2-40B4-BE49-F238E27FC236}">
                <a16:creationId xmlns:a16="http://schemas.microsoft.com/office/drawing/2014/main" id="{89B9AAD4-C1CA-10F0-5750-0289EDD350ED}"/>
              </a:ext>
            </a:extLst>
          </p:cNvPr>
          <p:cNvSpPr txBox="1"/>
          <p:nvPr/>
        </p:nvSpPr>
        <p:spPr>
          <a:xfrm>
            <a:off x="636388" y="1327517"/>
            <a:ext cx="11070992" cy="400110"/>
          </a:xfrm>
          <a:prstGeom prst="rect">
            <a:avLst/>
          </a:prstGeom>
          <a:noFill/>
          <a:ln>
            <a:noFill/>
          </a:ln>
        </p:spPr>
        <p:txBody>
          <a:bodyPr wrap="square" rtlCol="0">
            <a:spAutoFit/>
          </a:bodyPr>
          <a:lstStyle/>
          <a:p>
            <a:pPr marL="457200" indent="-457200">
              <a:buFont typeface="Arial" panose="020B0604020202020204" pitchFamily="34" charset="0"/>
              <a:buChar char="•"/>
            </a:pPr>
            <a:r>
              <a:rPr kumimoji="1" lang="en-US" altLang="ko-KR" sz="2000" dirty="0">
                <a:solidFill>
                  <a:schemeClr val="accent1">
                    <a:lumMod val="75000"/>
                  </a:schemeClr>
                </a:solidFill>
                <a:latin typeface="Helvetica"/>
                <a:cs typeface="Helvetica"/>
              </a:rPr>
              <a:t>Foundation Model: VADER-Sentiment-Analysis</a:t>
            </a:r>
          </a:p>
        </p:txBody>
      </p:sp>
      <p:sp>
        <p:nvSpPr>
          <p:cNvPr id="2" name="모서리가 둥근 직사각형 1">
            <a:extLst>
              <a:ext uri="{FF2B5EF4-FFF2-40B4-BE49-F238E27FC236}">
                <a16:creationId xmlns:a16="http://schemas.microsoft.com/office/drawing/2014/main" id="{0571D92E-23E5-AF7D-2C19-E3F9189F2AAA}"/>
              </a:ext>
            </a:extLst>
          </p:cNvPr>
          <p:cNvSpPr/>
          <p:nvPr/>
        </p:nvSpPr>
        <p:spPr>
          <a:xfrm>
            <a:off x="1060321" y="3634712"/>
            <a:ext cx="1822663" cy="606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t>VADER</a:t>
            </a:r>
          </a:p>
          <a:p>
            <a:pPr algn="ctr"/>
            <a:r>
              <a:rPr kumimoji="1" lang="en-US" altLang="ko-KR" sz="1400" dirty="0"/>
              <a:t>Model</a:t>
            </a:r>
            <a:endParaRPr kumimoji="1" lang="ko-KR" altLang="en-US" sz="1400" dirty="0"/>
          </a:p>
        </p:txBody>
      </p:sp>
      <p:sp>
        <p:nvSpPr>
          <p:cNvPr id="4" name="모서리가 둥근 직사각형 3">
            <a:extLst>
              <a:ext uri="{FF2B5EF4-FFF2-40B4-BE49-F238E27FC236}">
                <a16:creationId xmlns:a16="http://schemas.microsoft.com/office/drawing/2014/main" id="{4FBFB4D1-43A5-3B33-0B5C-90F3220212B1}"/>
              </a:ext>
            </a:extLst>
          </p:cNvPr>
          <p:cNvSpPr/>
          <p:nvPr/>
        </p:nvSpPr>
        <p:spPr>
          <a:xfrm>
            <a:off x="1060320" y="2807265"/>
            <a:ext cx="1822663" cy="57801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ko-KR" sz="1600" dirty="0"/>
              <a:t>Tokenizer</a:t>
            </a:r>
            <a:endParaRPr kumimoji="1" lang="ko-KR" altLang="en-US" sz="1600" dirty="0"/>
          </a:p>
        </p:txBody>
      </p:sp>
      <p:cxnSp>
        <p:nvCxnSpPr>
          <p:cNvPr id="6" name="직선 화살표 연결선 5">
            <a:extLst>
              <a:ext uri="{FF2B5EF4-FFF2-40B4-BE49-F238E27FC236}">
                <a16:creationId xmlns:a16="http://schemas.microsoft.com/office/drawing/2014/main" id="{FD2594EE-5756-78E7-DA98-589921BA87DD}"/>
              </a:ext>
            </a:extLst>
          </p:cNvPr>
          <p:cNvCxnSpPr>
            <a:cxnSpLocks/>
            <a:stCxn id="4" idx="2"/>
            <a:endCxn id="2" idx="0"/>
          </p:cNvCxnSpPr>
          <p:nvPr/>
        </p:nvCxnSpPr>
        <p:spPr>
          <a:xfrm>
            <a:off x="1971652" y="3385277"/>
            <a:ext cx="1" cy="249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50CB144-6023-1064-D940-18641C805193}"/>
              </a:ext>
            </a:extLst>
          </p:cNvPr>
          <p:cNvCxnSpPr>
            <a:cxnSpLocks/>
            <a:stCxn id="2" idx="2"/>
          </p:cNvCxnSpPr>
          <p:nvPr/>
        </p:nvCxnSpPr>
        <p:spPr>
          <a:xfrm>
            <a:off x="1971653" y="4241670"/>
            <a:ext cx="1" cy="506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10A9F71-4BC6-17D9-257F-ABE04A50DD6A}"/>
              </a:ext>
            </a:extLst>
          </p:cNvPr>
          <p:cNvSpPr txBox="1"/>
          <p:nvPr/>
        </p:nvSpPr>
        <p:spPr>
          <a:xfrm>
            <a:off x="854733" y="4748071"/>
            <a:ext cx="2233836" cy="338554"/>
          </a:xfrm>
          <a:prstGeom prst="rect">
            <a:avLst/>
          </a:prstGeom>
          <a:noFill/>
        </p:spPr>
        <p:txBody>
          <a:bodyPr wrap="square" rtlCol="0">
            <a:spAutoFit/>
          </a:bodyPr>
          <a:lstStyle/>
          <a:p>
            <a:pPr algn="ctr"/>
            <a:r>
              <a:rPr kumimoji="1" lang="en-US" altLang="ko-KR" sz="1600" dirty="0">
                <a:solidFill>
                  <a:srgbClr val="F26000"/>
                </a:solidFill>
                <a:latin typeface="Helvetica"/>
                <a:cs typeface="Helvetica"/>
              </a:rPr>
              <a:t>(Batch, 3)</a:t>
            </a:r>
            <a:endParaRPr kumimoji="1" lang="ko-KR" altLang="en-US" sz="1600" dirty="0">
              <a:solidFill>
                <a:srgbClr val="F26000"/>
              </a:solidFill>
              <a:latin typeface="Helvetica"/>
              <a:cs typeface="Helvetica"/>
            </a:endParaRPr>
          </a:p>
        </p:txBody>
      </p:sp>
      <p:grpSp>
        <p:nvGrpSpPr>
          <p:cNvPr id="48" name="그룹 47">
            <a:extLst>
              <a:ext uri="{FF2B5EF4-FFF2-40B4-BE49-F238E27FC236}">
                <a16:creationId xmlns:a16="http://schemas.microsoft.com/office/drawing/2014/main" id="{4B7DCFD1-C0EA-C51C-11ED-E3BCD3C32CB1}"/>
              </a:ext>
            </a:extLst>
          </p:cNvPr>
          <p:cNvGrpSpPr/>
          <p:nvPr/>
        </p:nvGrpSpPr>
        <p:grpSpPr>
          <a:xfrm>
            <a:off x="1516062" y="2125619"/>
            <a:ext cx="1064021" cy="439848"/>
            <a:chOff x="2176268" y="2454266"/>
            <a:chExt cx="1064021" cy="439848"/>
          </a:xfrm>
        </p:grpSpPr>
        <p:pic>
          <p:nvPicPr>
            <p:cNvPr id="37" name="그림 36" descr="텍스트, 스크린샷, 폰트이(가) 표시된 사진&#10;&#10;자동 생성된 설명">
              <a:extLst>
                <a:ext uri="{FF2B5EF4-FFF2-40B4-BE49-F238E27FC236}">
                  <a16:creationId xmlns:a16="http://schemas.microsoft.com/office/drawing/2014/main" id="{3A698AF2-CC40-9543-DD92-7ABE0CAF955D}"/>
                </a:ext>
              </a:extLst>
            </p:cNvPr>
            <p:cNvPicPr>
              <a:picLocks noChangeAspect="1"/>
            </p:cNvPicPr>
            <p:nvPr/>
          </p:nvPicPr>
          <p:blipFill>
            <a:blip r:embed="rId3"/>
            <a:stretch>
              <a:fillRect/>
            </a:stretch>
          </p:blipFill>
          <p:spPr>
            <a:xfrm>
              <a:off x="2484328" y="2454266"/>
              <a:ext cx="755961" cy="293153"/>
            </a:xfrm>
            <a:prstGeom prst="rect">
              <a:avLst/>
            </a:prstGeom>
          </p:spPr>
        </p:pic>
        <p:pic>
          <p:nvPicPr>
            <p:cNvPr id="43" name="그림 42" descr="텍스트, 스크린샷, 폰트이(가) 표시된 사진&#10;&#10;자동 생성된 설명">
              <a:extLst>
                <a:ext uri="{FF2B5EF4-FFF2-40B4-BE49-F238E27FC236}">
                  <a16:creationId xmlns:a16="http://schemas.microsoft.com/office/drawing/2014/main" id="{36D87477-C270-FB8E-59EB-29B20347F2E4}"/>
                </a:ext>
              </a:extLst>
            </p:cNvPr>
            <p:cNvPicPr>
              <a:picLocks noChangeAspect="1"/>
            </p:cNvPicPr>
            <p:nvPr/>
          </p:nvPicPr>
          <p:blipFill>
            <a:blip r:embed="rId3"/>
            <a:stretch>
              <a:fillRect/>
            </a:stretch>
          </p:blipFill>
          <p:spPr>
            <a:xfrm>
              <a:off x="2420760" y="2478715"/>
              <a:ext cx="755961" cy="293153"/>
            </a:xfrm>
            <a:prstGeom prst="rect">
              <a:avLst/>
            </a:prstGeom>
          </p:spPr>
        </p:pic>
        <p:pic>
          <p:nvPicPr>
            <p:cNvPr id="44" name="그림 43" descr="텍스트, 스크린샷, 폰트이(가) 표시된 사진&#10;&#10;자동 생성된 설명">
              <a:extLst>
                <a:ext uri="{FF2B5EF4-FFF2-40B4-BE49-F238E27FC236}">
                  <a16:creationId xmlns:a16="http://schemas.microsoft.com/office/drawing/2014/main" id="{0D448642-1654-7ECE-44C0-C99D7F6E17AF}"/>
                </a:ext>
              </a:extLst>
            </p:cNvPr>
            <p:cNvPicPr>
              <a:picLocks noChangeAspect="1"/>
            </p:cNvPicPr>
            <p:nvPr/>
          </p:nvPicPr>
          <p:blipFill>
            <a:blip r:embed="rId3"/>
            <a:stretch>
              <a:fillRect/>
            </a:stretch>
          </p:blipFill>
          <p:spPr>
            <a:xfrm>
              <a:off x="2352302" y="2508054"/>
              <a:ext cx="755961" cy="293153"/>
            </a:xfrm>
            <a:prstGeom prst="rect">
              <a:avLst/>
            </a:prstGeom>
          </p:spPr>
        </p:pic>
        <p:pic>
          <p:nvPicPr>
            <p:cNvPr id="45" name="그림 44" descr="텍스트, 스크린샷, 폰트이(가) 표시된 사진&#10;&#10;자동 생성된 설명">
              <a:extLst>
                <a:ext uri="{FF2B5EF4-FFF2-40B4-BE49-F238E27FC236}">
                  <a16:creationId xmlns:a16="http://schemas.microsoft.com/office/drawing/2014/main" id="{0ED6A44C-6FB3-55A2-4866-0CD688CFBE65}"/>
                </a:ext>
              </a:extLst>
            </p:cNvPr>
            <p:cNvPicPr>
              <a:picLocks noChangeAspect="1"/>
            </p:cNvPicPr>
            <p:nvPr/>
          </p:nvPicPr>
          <p:blipFill>
            <a:blip r:embed="rId3"/>
            <a:stretch>
              <a:fillRect/>
            </a:stretch>
          </p:blipFill>
          <p:spPr>
            <a:xfrm>
              <a:off x="2298514" y="2537393"/>
              <a:ext cx="755961" cy="293153"/>
            </a:xfrm>
            <a:prstGeom prst="rect">
              <a:avLst/>
            </a:prstGeom>
          </p:spPr>
        </p:pic>
        <p:pic>
          <p:nvPicPr>
            <p:cNvPr id="46" name="그림 45" descr="텍스트, 스크린샷, 폰트이(가) 표시된 사진&#10;&#10;자동 생성된 설명">
              <a:extLst>
                <a:ext uri="{FF2B5EF4-FFF2-40B4-BE49-F238E27FC236}">
                  <a16:creationId xmlns:a16="http://schemas.microsoft.com/office/drawing/2014/main" id="{A5250FE3-C666-B80E-BA2D-49EEA9125530}"/>
                </a:ext>
              </a:extLst>
            </p:cNvPr>
            <p:cNvPicPr>
              <a:picLocks noChangeAspect="1"/>
            </p:cNvPicPr>
            <p:nvPr/>
          </p:nvPicPr>
          <p:blipFill>
            <a:blip r:embed="rId3"/>
            <a:stretch>
              <a:fillRect/>
            </a:stretch>
          </p:blipFill>
          <p:spPr>
            <a:xfrm>
              <a:off x="2239836" y="2571622"/>
              <a:ext cx="755961" cy="293153"/>
            </a:xfrm>
            <a:prstGeom prst="rect">
              <a:avLst/>
            </a:prstGeom>
          </p:spPr>
        </p:pic>
        <p:pic>
          <p:nvPicPr>
            <p:cNvPr id="47" name="그림 46" descr="텍스트, 스크린샷, 폰트이(가) 표시된 사진&#10;&#10;자동 생성된 설명">
              <a:extLst>
                <a:ext uri="{FF2B5EF4-FFF2-40B4-BE49-F238E27FC236}">
                  <a16:creationId xmlns:a16="http://schemas.microsoft.com/office/drawing/2014/main" id="{3A246C0E-8402-0E83-AFD2-F9DD8355B11B}"/>
                </a:ext>
              </a:extLst>
            </p:cNvPr>
            <p:cNvPicPr>
              <a:picLocks noChangeAspect="1"/>
            </p:cNvPicPr>
            <p:nvPr/>
          </p:nvPicPr>
          <p:blipFill>
            <a:blip r:embed="rId3"/>
            <a:stretch>
              <a:fillRect/>
            </a:stretch>
          </p:blipFill>
          <p:spPr>
            <a:xfrm>
              <a:off x="2176268" y="2600961"/>
              <a:ext cx="755961" cy="293153"/>
            </a:xfrm>
            <a:prstGeom prst="rect">
              <a:avLst/>
            </a:prstGeom>
          </p:spPr>
        </p:pic>
      </p:grpSp>
      <p:cxnSp>
        <p:nvCxnSpPr>
          <p:cNvPr id="50" name="직선 화살표 연결선 49">
            <a:extLst>
              <a:ext uri="{FF2B5EF4-FFF2-40B4-BE49-F238E27FC236}">
                <a16:creationId xmlns:a16="http://schemas.microsoft.com/office/drawing/2014/main" id="{92525BE0-8507-9B2A-BB32-F880D73E1483}"/>
              </a:ext>
            </a:extLst>
          </p:cNvPr>
          <p:cNvCxnSpPr/>
          <p:nvPr/>
        </p:nvCxnSpPr>
        <p:spPr>
          <a:xfrm>
            <a:off x="1965638" y="2596944"/>
            <a:ext cx="0" cy="151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B71055-4738-0181-02E8-31F3ACC42CB2}"/>
              </a:ext>
            </a:extLst>
          </p:cNvPr>
          <p:cNvSpPr txBox="1"/>
          <p:nvPr/>
        </p:nvSpPr>
        <p:spPr>
          <a:xfrm>
            <a:off x="854733" y="5130374"/>
            <a:ext cx="3651953" cy="923330"/>
          </a:xfrm>
          <a:prstGeom prst="rect">
            <a:avLst/>
          </a:prstGeom>
          <a:noFill/>
        </p:spPr>
        <p:txBody>
          <a:bodyPr wrap="square">
            <a:spAutoFit/>
          </a:bodyPr>
          <a:lstStyle/>
          <a:p>
            <a:r>
              <a:rPr lang="en" altLang="ko-KR" b="1" dirty="0"/>
              <a:t>'neg'</a:t>
            </a:r>
            <a:r>
              <a:rPr lang="en" altLang="ko-KR" dirty="0"/>
              <a:t>: Negative sentiment score</a:t>
            </a:r>
          </a:p>
          <a:p>
            <a:r>
              <a:rPr lang="en" altLang="ko-KR" b="1" dirty="0"/>
              <a:t>'neu'</a:t>
            </a:r>
            <a:r>
              <a:rPr lang="en" altLang="ko-KR" dirty="0"/>
              <a:t>: Neutral sentiment score</a:t>
            </a:r>
          </a:p>
          <a:p>
            <a:r>
              <a:rPr lang="en" altLang="ko-KR" b="1" dirty="0"/>
              <a:t>'pos'</a:t>
            </a:r>
            <a:r>
              <a:rPr lang="en" altLang="ko-KR" dirty="0"/>
              <a:t>: Positive sentiment score</a:t>
            </a:r>
            <a:endParaRPr lang="ko-KR" altLang="en-US" dirty="0"/>
          </a:p>
        </p:txBody>
      </p:sp>
      <p:pic>
        <p:nvPicPr>
          <p:cNvPr id="10" name="Google Shape;69;p15">
            <a:extLst>
              <a:ext uri="{FF2B5EF4-FFF2-40B4-BE49-F238E27FC236}">
                <a16:creationId xmlns:a16="http://schemas.microsoft.com/office/drawing/2014/main" id="{E35C9B58-DA62-555A-F016-415009F0329B}"/>
              </a:ext>
            </a:extLst>
          </p:cNvPr>
          <p:cNvPicPr preferRelativeResize="0"/>
          <p:nvPr/>
        </p:nvPicPr>
        <p:blipFill>
          <a:blip r:embed="rId4">
            <a:alphaModFix/>
          </a:blip>
          <a:stretch>
            <a:fillRect/>
          </a:stretch>
        </p:blipFill>
        <p:spPr>
          <a:xfrm>
            <a:off x="6996242" y="967323"/>
            <a:ext cx="3371636" cy="2048526"/>
          </a:xfrm>
          <a:prstGeom prst="rect">
            <a:avLst/>
          </a:prstGeom>
          <a:noFill/>
          <a:ln>
            <a:noFill/>
          </a:ln>
        </p:spPr>
      </p:pic>
      <p:pic>
        <p:nvPicPr>
          <p:cNvPr id="11" name="Google Shape;76;p16">
            <a:extLst>
              <a:ext uri="{FF2B5EF4-FFF2-40B4-BE49-F238E27FC236}">
                <a16:creationId xmlns:a16="http://schemas.microsoft.com/office/drawing/2014/main" id="{9334329D-3AF1-DB18-3138-D35CF314414B}"/>
              </a:ext>
            </a:extLst>
          </p:cNvPr>
          <p:cNvPicPr preferRelativeResize="0"/>
          <p:nvPr/>
        </p:nvPicPr>
        <p:blipFill>
          <a:blip r:embed="rId5">
            <a:alphaModFix/>
          </a:blip>
          <a:stretch>
            <a:fillRect/>
          </a:stretch>
        </p:blipFill>
        <p:spPr>
          <a:xfrm>
            <a:off x="4506686" y="3191377"/>
            <a:ext cx="3432267" cy="1827556"/>
          </a:xfrm>
          <a:prstGeom prst="rect">
            <a:avLst/>
          </a:prstGeom>
          <a:noFill/>
          <a:ln>
            <a:noFill/>
          </a:ln>
        </p:spPr>
      </p:pic>
      <p:sp>
        <p:nvSpPr>
          <p:cNvPr id="18" name="TextBox 17">
            <a:extLst>
              <a:ext uri="{FF2B5EF4-FFF2-40B4-BE49-F238E27FC236}">
                <a16:creationId xmlns:a16="http://schemas.microsoft.com/office/drawing/2014/main" id="{103CFA5B-EE4A-644F-D46D-8E209BE128AB}"/>
              </a:ext>
            </a:extLst>
          </p:cNvPr>
          <p:cNvSpPr txBox="1"/>
          <p:nvPr/>
        </p:nvSpPr>
        <p:spPr>
          <a:xfrm>
            <a:off x="5471886" y="5203898"/>
            <a:ext cx="6096000" cy="1200329"/>
          </a:xfrm>
          <a:prstGeom prst="rect">
            <a:avLst/>
          </a:prstGeom>
          <a:noFill/>
        </p:spPr>
        <p:txBody>
          <a:bodyPr wrap="square">
            <a:spAutoFit/>
          </a:bodyPr>
          <a:lstStyle/>
          <a:p>
            <a:pPr marL="285750" lvl="0" indent="-285750" algn="l" rtl="0">
              <a:spcBef>
                <a:spcPts val="0"/>
              </a:spcBef>
              <a:spcAft>
                <a:spcPts val="1200"/>
              </a:spcAft>
              <a:buFont typeface="Arial" panose="020B0604020202020204" pitchFamily="34" charset="0"/>
              <a:buChar char="•"/>
            </a:pPr>
            <a:r>
              <a:rPr lang="en-US" altLang="ko-KR" dirty="0"/>
              <a:t>Conclusion : </a:t>
            </a:r>
            <a:r>
              <a:rPr lang="en" altLang="ko-KR" dirty="0"/>
              <a:t>In small text, it is difficult to determine joy, surprise, shock, angry or any other specific emotion. So Vader worked well in this context. Bert would be better if there are larger texts with more contexts. </a:t>
            </a:r>
          </a:p>
        </p:txBody>
      </p:sp>
      <p:pic>
        <p:nvPicPr>
          <p:cNvPr id="19" name="Google Shape;83;p17">
            <a:extLst>
              <a:ext uri="{FF2B5EF4-FFF2-40B4-BE49-F238E27FC236}">
                <a16:creationId xmlns:a16="http://schemas.microsoft.com/office/drawing/2014/main" id="{194BFD32-A10D-910E-EED2-6F1AFD7ECCB6}"/>
              </a:ext>
            </a:extLst>
          </p:cNvPr>
          <p:cNvPicPr preferRelativeResize="0"/>
          <p:nvPr/>
        </p:nvPicPr>
        <p:blipFill>
          <a:blip r:embed="rId6">
            <a:alphaModFix/>
          </a:blip>
          <a:stretch>
            <a:fillRect/>
          </a:stretch>
        </p:blipFill>
        <p:spPr>
          <a:xfrm>
            <a:off x="8251373" y="3191378"/>
            <a:ext cx="3664856" cy="1827556"/>
          </a:xfrm>
          <a:prstGeom prst="rect">
            <a:avLst/>
          </a:prstGeom>
          <a:noFill/>
          <a:ln>
            <a:noFill/>
          </a:ln>
        </p:spPr>
      </p:pic>
    </p:spTree>
    <p:extLst>
      <p:ext uri="{BB962C8B-B14F-4D97-AF65-F5344CB8AC3E}">
        <p14:creationId xmlns:p14="http://schemas.microsoft.com/office/powerpoint/2010/main" val="126683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530E7-7607-C15B-F3E9-99ADF2400C57}"/>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D4BBDB87-D6F2-8150-CD78-744339CAEE6B}"/>
              </a:ext>
            </a:extLst>
          </p:cNvPr>
          <p:cNvSpPr txBox="1"/>
          <p:nvPr/>
        </p:nvSpPr>
        <p:spPr>
          <a:xfrm>
            <a:off x="269004" y="245765"/>
            <a:ext cx="10564623" cy="707886"/>
          </a:xfrm>
          <a:prstGeom prst="rect">
            <a:avLst/>
          </a:prstGeom>
          <a:noFill/>
        </p:spPr>
        <p:txBody>
          <a:bodyPr wrap="none" rtlCol="0">
            <a:spAutoFit/>
          </a:bodyPr>
          <a:lstStyle/>
          <a:p>
            <a:r>
              <a:rPr lang="en-US" sz="4000" dirty="0">
                <a:solidFill>
                  <a:srgbClr val="0B2340"/>
                </a:solidFill>
                <a:latin typeface="Arial" panose="020B0604020202020204" pitchFamily="34" charset="0"/>
                <a:cs typeface="Arial" panose="020B0604020202020204" pitchFamily="34" charset="0"/>
              </a:rPr>
              <a:t>Model Design &amp; Training – Region and States</a:t>
            </a:r>
          </a:p>
        </p:txBody>
      </p:sp>
      <p:sp>
        <p:nvSpPr>
          <p:cNvPr id="14" name="TextBox 13">
            <a:extLst>
              <a:ext uri="{FF2B5EF4-FFF2-40B4-BE49-F238E27FC236}">
                <a16:creationId xmlns:a16="http://schemas.microsoft.com/office/drawing/2014/main" id="{89A6AA33-9131-4130-C63C-B57695B1080A}"/>
              </a:ext>
            </a:extLst>
          </p:cNvPr>
          <p:cNvSpPr txBox="1"/>
          <p:nvPr/>
        </p:nvSpPr>
        <p:spPr>
          <a:xfrm>
            <a:off x="701826" y="908604"/>
            <a:ext cx="5310524" cy="369332"/>
          </a:xfrm>
          <a:prstGeom prst="rect">
            <a:avLst/>
          </a:prstGeom>
          <a:noFill/>
        </p:spPr>
        <p:txBody>
          <a:bodyPr wrap="square" rtlCol="0">
            <a:spAutoFit/>
          </a:bodyPr>
          <a:lstStyle/>
          <a:p>
            <a:r>
              <a:rPr lang="en-US" b="1" dirty="0">
                <a:solidFill>
                  <a:srgbClr val="F05A21"/>
                </a:solidFill>
                <a:latin typeface="Arial" panose="020B0604020202020204" pitchFamily="34" charset="0"/>
                <a:cs typeface="Arial" panose="020B0604020202020204" pitchFamily="34" charset="0"/>
              </a:rPr>
              <a:t>Fall 2024 – AI Practicum</a:t>
            </a:r>
          </a:p>
        </p:txBody>
      </p:sp>
      <p:sp>
        <p:nvSpPr>
          <p:cNvPr id="9" name="TextBox 8">
            <a:extLst>
              <a:ext uri="{FF2B5EF4-FFF2-40B4-BE49-F238E27FC236}">
                <a16:creationId xmlns:a16="http://schemas.microsoft.com/office/drawing/2014/main" id="{52A884A3-934E-812C-A6E7-AFD1422FB378}"/>
              </a:ext>
            </a:extLst>
          </p:cNvPr>
          <p:cNvSpPr txBox="1"/>
          <p:nvPr/>
        </p:nvSpPr>
        <p:spPr>
          <a:xfrm>
            <a:off x="636388" y="1327517"/>
            <a:ext cx="11070992" cy="707886"/>
          </a:xfrm>
          <a:prstGeom prst="rect">
            <a:avLst/>
          </a:prstGeom>
          <a:noFill/>
          <a:ln>
            <a:noFill/>
          </a:ln>
        </p:spPr>
        <p:txBody>
          <a:bodyPr wrap="square" rtlCol="0">
            <a:spAutoFit/>
          </a:bodyPr>
          <a:lstStyle/>
          <a:p>
            <a:pPr marL="457200" indent="-457200">
              <a:buFont typeface="Arial" panose="020B0604020202020204" pitchFamily="34" charset="0"/>
              <a:buChar char="•"/>
            </a:pPr>
            <a:r>
              <a:rPr kumimoji="1" lang="en-US" altLang="ko-KR" sz="2000" dirty="0">
                <a:solidFill>
                  <a:schemeClr val="accent1">
                    <a:lumMod val="75000"/>
                  </a:schemeClr>
                </a:solidFill>
                <a:latin typeface="Helvetica"/>
                <a:cs typeface="Helvetica"/>
              </a:rPr>
              <a:t>Vectorization: TF-IDF (Term Frequency-Inverse Document Frequency)</a:t>
            </a:r>
          </a:p>
          <a:p>
            <a:pPr marL="457200" indent="-457200" algn="l">
              <a:buFont typeface="Arial" panose="020B0604020202020204" pitchFamily="34" charset="0"/>
              <a:buChar char="•"/>
            </a:pPr>
            <a:r>
              <a:rPr kumimoji="1" lang="en-US" altLang="ko-KR" sz="2000" dirty="0">
                <a:solidFill>
                  <a:schemeClr val="accent1">
                    <a:lumMod val="75000"/>
                  </a:schemeClr>
                </a:solidFill>
                <a:latin typeface="Helvetica"/>
                <a:cs typeface="Helvetica"/>
              </a:rPr>
              <a:t>Classification: Two Linear SVC Model (Region and State)</a:t>
            </a:r>
          </a:p>
        </p:txBody>
      </p:sp>
      <p:sp>
        <p:nvSpPr>
          <p:cNvPr id="2" name="모서리가 둥근 직사각형 1">
            <a:extLst>
              <a:ext uri="{FF2B5EF4-FFF2-40B4-BE49-F238E27FC236}">
                <a16:creationId xmlns:a16="http://schemas.microsoft.com/office/drawing/2014/main" id="{8A156923-2C0A-B149-7965-0C0C9D076A3F}"/>
              </a:ext>
            </a:extLst>
          </p:cNvPr>
          <p:cNvSpPr/>
          <p:nvPr/>
        </p:nvSpPr>
        <p:spPr>
          <a:xfrm>
            <a:off x="1465646" y="4108376"/>
            <a:ext cx="1822663" cy="606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t>1</a:t>
            </a:r>
            <a:r>
              <a:rPr kumimoji="1" lang="en-US" altLang="ko-KR" sz="1400" baseline="30000" dirty="0"/>
              <a:t>st</a:t>
            </a:r>
            <a:r>
              <a:rPr kumimoji="1" lang="en-US" altLang="ko-KR" sz="1400" dirty="0"/>
              <a:t> Linear SVC</a:t>
            </a:r>
            <a:endParaRPr kumimoji="1" lang="ko-KR" altLang="en-US" sz="1400" dirty="0"/>
          </a:p>
        </p:txBody>
      </p:sp>
      <p:sp>
        <p:nvSpPr>
          <p:cNvPr id="4" name="모서리가 둥근 직사각형 3">
            <a:extLst>
              <a:ext uri="{FF2B5EF4-FFF2-40B4-BE49-F238E27FC236}">
                <a16:creationId xmlns:a16="http://schemas.microsoft.com/office/drawing/2014/main" id="{5E6C48DB-86EA-615F-E71A-F31541BC26FD}"/>
              </a:ext>
            </a:extLst>
          </p:cNvPr>
          <p:cNvSpPr/>
          <p:nvPr/>
        </p:nvSpPr>
        <p:spPr>
          <a:xfrm>
            <a:off x="1466720" y="3177379"/>
            <a:ext cx="1822663" cy="57801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ko-KR" sz="1600" dirty="0"/>
              <a:t>TF-IDF</a:t>
            </a:r>
            <a:endParaRPr kumimoji="1" lang="ko-KR" altLang="en-US" sz="1600" dirty="0"/>
          </a:p>
        </p:txBody>
      </p:sp>
      <p:cxnSp>
        <p:nvCxnSpPr>
          <p:cNvPr id="6" name="직선 화살표 연결선 5">
            <a:extLst>
              <a:ext uri="{FF2B5EF4-FFF2-40B4-BE49-F238E27FC236}">
                <a16:creationId xmlns:a16="http://schemas.microsoft.com/office/drawing/2014/main" id="{520B3B9D-6CAF-CC97-BE4B-AC1F6BAF88B0}"/>
              </a:ext>
            </a:extLst>
          </p:cNvPr>
          <p:cNvCxnSpPr>
            <a:cxnSpLocks/>
            <a:stCxn id="4" idx="2"/>
            <a:endCxn id="2" idx="0"/>
          </p:cNvCxnSpPr>
          <p:nvPr/>
        </p:nvCxnSpPr>
        <p:spPr>
          <a:xfrm flipH="1">
            <a:off x="2376978" y="3755391"/>
            <a:ext cx="1074" cy="352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5A3EF459-9A01-E66A-78A6-0C8A89B6E739}"/>
              </a:ext>
            </a:extLst>
          </p:cNvPr>
          <p:cNvCxnSpPr>
            <a:cxnSpLocks/>
            <a:stCxn id="2" idx="2"/>
            <a:endCxn id="28" idx="0"/>
          </p:cNvCxnSpPr>
          <p:nvPr/>
        </p:nvCxnSpPr>
        <p:spPr>
          <a:xfrm>
            <a:off x="2376978" y="4715334"/>
            <a:ext cx="0" cy="466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455CACF-5B08-8F61-9504-BD36D8B392A9}"/>
              </a:ext>
            </a:extLst>
          </p:cNvPr>
          <p:cNvSpPr txBox="1"/>
          <p:nvPr/>
        </p:nvSpPr>
        <p:spPr>
          <a:xfrm>
            <a:off x="1697204" y="4768614"/>
            <a:ext cx="2233836" cy="338554"/>
          </a:xfrm>
          <a:prstGeom prst="rect">
            <a:avLst/>
          </a:prstGeom>
          <a:noFill/>
        </p:spPr>
        <p:txBody>
          <a:bodyPr wrap="square" rtlCol="0">
            <a:spAutoFit/>
          </a:bodyPr>
          <a:lstStyle/>
          <a:p>
            <a:pPr algn="ctr"/>
            <a:r>
              <a:rPr kumimoji="1" lang="en-US" altLang="ko-KR" sz="1600" dirty="0">
                <a:solidFill>
                  <a:srgbClr val="F26000"/>
                </a:solidFill>
                <a:latin typeface="Helvetica"/>
                <a:cs typeface="Helvetica"/>
              </a:rPr>
              <a:t>Region</a:t>
            </a:r>
            <a:endParaRPr kumimoji="1" lang="ko-KR" altLang="en-US" sz="1600" dirty="0">
              <a:solidFill>
                <a:srgbClr val="F26000"/>
              </a:solidFill>
              <a:latin typeface="Helvetica"/>
              <a:cs typeface="Helvetica"/>
            </a:endParaRPr>
          </a:p>
        </p:txBody>
      </p:sp>
      <p:cxnSp>
        <p:nvCxnSpPr>
          <p:cNvPr id="23" name="직선 화살표 연결선 22">
            <a:extLst>
              <a:ext uri="{FF2B5EF4-FFF2-40B4-BE49-F238E27FC236}">
                <a16:creationId xmlns:a16="http://schemas.microsoft.com/office/drawing/2014/main" id="{3CEDF549-6380-0A85-F968-B678A11C41DB}"/>
              </a:ext>
            </a:extLst>
          </p:cNvPr>
          <p:cNvCxnSpPr>
            <a:cxnSpLocks/>
          </p:cNvCxnSpPr>
          <p:nvPr/>
        </p:nvCxnSpPr>
        <p:spPr>
          <a:xfrm flipH="1">
            <a:off x="2353336" y="5792420"/>
            <a:ext cx="3" cy="272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2CEB6D55-D489-B322-3D56-D4C3C0F5FF2D}"/>
              </a:ext>
            </a:extLst>
          </p:cNvPr>
          <p:cNvCxnSpPr>
            <a:cxnSpLocks/>
          </p:cNvCxnSpPr>
          <p:nvPr/>
        </p:nvCxnSpPr>
        <p:spPr>
          <a:xfrm>
            <a:off x="2415581" y="2843085"/>
            <a:ext cx="0" cy="334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연결선[R] 51">
            <a:extLst>
              <a:ext uri="{FF2B5EF4-FFF2-40B4-BE49-F238E27FC236}">
                <a16:creationId xmlns:a16="http://schemas.microsoft.com/office/drawing/2014/main" id="{F690B273-2189-8569-B256-5396649DDE86}"/>
              </a:ext>
            </a:extLst>
          </p:cNvPr>
          <p:cNvCxnSpPr/>
          <p:nvPr/>
        </p:nvCxnSpPr>
        <p:spPr>
          <a:xfrm>
            <a:off x="513649" y="2989133"/>
            <a:ext cx="7474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직선 연결선[R] 52">
            <a:extLst>
              <a:ext uri="{FF2B5EF4-FFF2-40B4-BE49-F238E27FC236}">
                <a16:creationId xmlns:a16="http://schemas.microsoft.com/office/drawing/2014/main" id="{AD290533-8A6F-7B11-6DDC-312AF3C9394D}"/>
              </a:ext>
            </a:extLst>
          </p:cNvPr>
          <p:cNvCxnSpPr/>
          <p:nvPr/>
        </p:nvCxnSpPr>
        <p:spPr>
          <a:xfrm>
            <a:off x="484620" y="2989133"/>
            <a:ext cx="7474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직선 연결선[R] 53">
            <a:extLst>
              <a:ext uri="{FF2B5EF4-FFF2-40B4-BE49-F238E27FC236}">
                <a16:creationId xmlns:a16="http://schemas.microsoft.com/office/drawing/2014/main" id="{23B80A8F-5EC3-D75D-8015-CFFE4A84C7FC}"/>
              </a:ext>
            </a:extLst>
          </p:cNvPr>
          <p:cNvCxnSpPr/>
          <p:nvPr/>
        </p:nvCxnSpPr>
        <p:spPr>
          <a:xfrm>
            <a:off x="484620" y="4098635"/>
            <a:ext cx="7474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직선 연결선[R] 54">
            <a:extLst>
              <a:ext uri="{FF2B5EF4-FFF2-40B4-BE49-F238E27FC236}">
                <a16:creationId xmlns:a16="http://schemas.microsoft.com/office/drawing/2014/main" id="{3EE3B4BC-3570-C8F2-534B-F04C29B63254}"/>
              </a:ext>
            </a:extLst>
          </p:cNvPr>
          <p:cNvCxnSpPr/>
          <p:nvPr/>
        </p:nvCxnSpPr>
        <p:spPr>
          <a:xfrm>
            <a:off x="484620" y="5884732"/>
            <a:ext cx="7474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4A549910-E278-70E1-E57C-9EEDAE8EA993}"/>
              </a:ext>
            </a:extLst>
          </p:cNvPr>
          <p:cNvCxnSpPr>
            <a:cxnSpLocks/>
          </p:cNvCxnSpPr>
          <p:nvPr/>
        </p:nvCxnSpPr>
        <p:spPr>
          <a:xfrm>
            <a:off x="1008743" y="2989133"/>
            <a:ext cx="0" cy="11192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BBB23987-536F-CBFC-B862-85EF4599C04B}"/>
              </a:ext>
            </a:extLst>
          </p:cNvPr>
          <p:cNvCxnSpPr>
            <a:cxnSpLocks/>
          </p:cNvCxnSpPr>
          <p:nvPr/>
        </p:nvCxnSpPr>
        <p:spPr>
          <a:xfrm>
            <a:off x="1008743" y="4108376"/>
            <a:ext cx="0" cy="17763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1904B6E-8C4D-2663-E23F-4293858D2D29}"/>
              </a:ext>
            </a:extLst>
          </p:cNvPr>
          <p:cNvSpPr txBox="1"/>
          <p:nvPr/>
        </p:nvSpPr>
        <p:spPr>
          <a:xfrm rot="16200000">
            <a:off x="162480" y="3405384"/>
            <a:ext cx="1109501" cy="276999"/>
          </a:xfrm>
          <a:prstGeom prst="rect">
            <a:avLst/>
          </a:prstGeom>
          <a:noFill/>
        </p:spPr>
        <p:txBody>
          <a:bodyPr wrap="square" rtlCol="0">
            <a:spAutoFit/>
          </a:bodyPr>
          <a:lstStyle/>
          <a:p>
            <a:pPr algn="ctr"/>
            <a:r>
              <a:rPr kumimoji="1" lang="en-US" altLang="ko-KR" sz="1200" dirty="0" err="1">
                <a:solidFill>
                  <a:srgbClr val="F26000"/>
                </a:solidFill>
                <a:latin typeface="Helvetica"/>
                <a:cs typeface="Helvetica"/>
              </a:rPr>
              <a:t>Vectoriztion</a:t>
            </a:r>
            <a:endParaRPr kumimoji="1" lang="ko-KR" altLang="en-US" sz="1200" dirty="0">
              <a:solidFill>
                <a:srgbClr val="F26000"/>
              </a:solidFill>
              <a:latin typeface="Helvetica"/>
              <a:cs typeface="Helvetica"/>
            </a:endParaRPr>
          </a:p>
        </p:txBody>
      </p:sp>
      <p:sp>
        <p:nvSpPr>
          <p:cNvPr id="62" name="TextBox 61">
            <a:extLst>
              <a:ext uri="{FF2B5EF4-FFF2-40B4-BE49-F238E27FC236}">
                <a16:creationId xmlns:a16="http://schemas.microsoft.com/office/drawing/2014/main" id="{58383B86-D929-2005-C379-5B54CF5E122E}"/>
              </a:ext>
            </a:extLst>
          </p:cNvPr>
          <p:cNvSpPr txBox="1"/>
          <p:nvPr/>
        </p:nvSpPr>
        <p:spPr>
          <a:xfrm rot="16200000">
            <a:off x="9896" y="4817611"/>
            <a:ext cx="1415143" cy="276999"/>
          </a:xfrm>
          <a:prstGeom prst="rect">
            <a:avLst/>
          </a:prstGeom>
          <a:noFill/>
        </p:spPr>
        <p:txBody>
          <a:bodyPr wrap="square" rtlCol="0">
            <a:spAutoFit/>
          </a:bodyPr>
          <a:lstStyle/>
          <a:p>
            <a:pPr algn="ctr"/>
            <a:r>
              <a:rPr kumimoji="1" lang="en-US" altLang="ko-KR" sz="1200" dirty="0">
                <a:solidFill>
                  <a:srgbClr val="F26000"/>
                </a:solidFill>
                <a:latin typeface="Helvetica"/>
                <a:cs typeface="Helvetica"/>
              </a:rPr>
              <a:t>Classification</a:t>
            </a:r>
            <a:endParaRPr kumimoji="1" lang="ko-KR" altLang="en-US" sz="1200" dirty="0">
              <a:solidFill>
                <a:srgbClr val="F26000"/>
              </a:solidFill>
              <a:latin typeface="Helvetica"/>
              <a:cs typeface="Helvetica"/>
            </a:endParaRPr>
          </a:p>
        </p:txBody>
      </p:sp>
      <p:sp>
        <p:nvSpPr>
          <p:cNvPr id="87" name="TextBox 86">
            <a:extLst>
              <a:ext uri="{FF2B5EF4-FFF2-40B4-BE49-F238E27FC236}">
                <a16:creationId xmlns:a16="http://schemas.microsoft.com/office/drawing/2014/main" id="{31C4D025-34F6-B9F8-7ED6-1E5CBC90B30F}"/>
              </a:ext>
            </a:extLst>
          </p:cNvPr>
          <p:cNvSpPr txBox="1"/>
          <p:nvPr/>
        </p:nvSpPr>
        <p:spPr>
          <a:xfrm>
            <a:off x="4206888" y="2031393"/>
            <a:ext cx="7471455" cy="2492990"/>
          </a:xfrm>
          <a:prstGeom prst="rect">
            <a:avLst/>
          </a:prstGeom>
          <a:noFill/>
          <a:ln>
            <a:noFill/>
          </a:ln>
        </p:spPr>
        <p:txBody>
          <a:bodyPr wrap="square" rtlCol="0">
            <a:spAutoFit/>
          </a:bodyPr>
          <a:lstStyle/>
          <a:p>
            <a:pPr marL="457200" indent="-457200" algn="l">
              <a:buFont typeface="Arial" panose="020B0604020202020204" pitchFamily="34" charset="0"/>
              <a:buChar char="•"/>
            </a:pPr>
            <a:r>
              <a:rPr kumimoji="1" lang="en-US" altLang="ko-KR" b="1" dirty="0">
                <a:solidFill>
                  <a:schemeClr val="accent1">
                    <a:lumMod val="75000"/>
                  </a:schemeClr>
                </a:solidFill>
                <a:latin typeface="Helvetica"/>
                <a:cs typeface="Helvetica"/>
              </a:rPr>
              <a:t>TF-IDF Machine Learning Model</a:t>
            </a:r>
          </a:p>
          <a:p>
            <a:pPr marL="914400" lvl="1" indent="-457200">
              <a:buFont typeface="Arial" panose="020B0604020202020204" pitchFamily="34" charset="0"/>
              <a:buChar char="•"/>
            </a:pPr>
            <a:r>
              <a:rPr kumimoji="1" lang="en-US" altLang="ko-KR" sz="1600" dirty="0">
                <a:solidFill>
                  <a:schemeClr val="accent1">
                    <a:lumMod val="75000"/>
                  </a:schemeClr>
                </a:solidFill>
                <a:latin typeface="Helvetica"/>
                <a:cs typeface="Helvetica"/>
              </a:rPr>
              <a:t>Statistical formula to Convert text doc into vectors</a:t>
            </a:r>
          </a:p>
          <a:p>
            <a:pPr marL="914400" lvl="1" indent="-457200">
              <a:buFont typeface="Arial" panose="020B0604020202020204" pitchFamily="34" charset="0"/>
              <a:buChar char="•"/>
            </a:pPr>
            <a:endParaRPr kumimoji="1" lang="en-US" altLang="ko-KR" sz="2000" dirty="0">
              <a:solidFill>
                <a:schemeClr val="accent1">
                  <a:lumMod val="75000"/>
                </a:schemeClr>
              </a:solidFill>
              <a:latin typeface="Helvetica"/>
              <a:cs typeface="Helvetica"/>
            </a:endParaRPr>
          </a:p>
          <a:p>
            <a:pPr marL="914400" lvl="1" indent="-457200">
              <a:buFont typeface="Arial" panose="020B0604020202020204" pitchFamily="34" charset="0"/>
              <a:buChar char="•"/>
            </a:pPr>
            <a:endParaRPr kumimoji="1" lang="en-US" altLang="ko-KR" sz="1600" dirty="0">
              <a:solidFill>
                <a:schemeClr val="accent1">
                  <a:lumMod val="75000"/>
                </a:schemeClr>
              </a:solidFill>
              <a:latin typeface="Helvetica"/>
              <a:cs typeface="Helvetica"/>
            </a:endParaRPr>
          </a:p>
          <a:p>
            <a:pPr marL="914400" lvl="1" indent="-457200">
              <a:buFont typeface="Arial" panose="020B0604020202020204" pitchFamily="34" charset="0"/>
              <a:buChar char="•"/>
            </a:pPr>
            <a:endParaRPr kumimoji="1" lang="en-US" altLang="ko-KR" dirty="0">
              <a:solidFill>
                <a:schemeClr val="accent1">
                  <a:lumMod val="75000"/>
                </a:schemeClr>
              </a:solidFill>
              <a:latin typeface="Helvetica"/>
              <a:cs typeface="Helvetica"/>
            </a:endParaRPr>
          </a:p>
          <a:p>
            <a:pPr marL="914400" lvl="1" indent="-457200">
              <a:buFont typeface="Arial" panose="020B0604020202020204" pitchFamily="34" charset="0"/>
              <a:buChar char="•"/>
            </a:pPr>
            <a:endParaRPr kumimoji="1" lang="en-US" altLang="ko-KR" sz="1200" dirty="0">
              <a:solidFill>
                <a:schemeClr val="accent1">
                  <a:lumMod val="75000"/>
                </a:schemeClr>
              </a:solidFill>
              <a:latin typeface="Helvetica"/>
              <a:cs typeface="Helvetica"/>
            </a:endParaRPr>
          </a:p>
          <a:p>
            <a:pPr marL="457200" indent="-457200" algn="l">
              <a:buFont typeface="Arial" panose="020B0604020202020204" pitchFamily="34" charset="0"/>
              <a:buChar char="•"/>
            </a:pPr>
            <a:r>
              <a:rPr kumimoji="1" lang="en-US" altLang="ko-KR" b="1" dirty="0">
                <a:solidFill>
                  <a:schemeClr val="accent1">
                    <a:lumMod val="75000"/>
                  </a:schemeClr>
                </a:solidFill>
                <a:latin typeface="Helvetica"/>
                <a:cs typeface="Helvetica"/>
              </a:rPr>
              <a:t>Linear SVC</a:t>
            </a:r>
            <a:r>
              <a:rPr kumimoji="1" lang="ko-KR" altLang="en-US" b="1" dirty="0">
                <a:solidFill>
                  <a:schemeClr val="accent1">
                    <a:lumMod val="75000"/>
                  </a:schemeClr>
                </a:solidFill>
                <a:latin typeface="Helvetica"/>
                <a:cs typeface="Helvetica"/>
              </a:rPr>
              <a:t> </a:t>
            </a:r>
            <a:r>
              <a:rPr kumimoji="1" lang="en-US" altLang="ko-KR" b="1" dirty="0">
                <a:solidFill>
                  <a:schemeClr val="accent1">
                    <a:lumMod val="75000"/>
                  </a:schemeClr>
                </a:solidFill>
                <a:latin typeface="Helvetica"/>
                <a:cs typeface="Helvetica"/>
              </a:rPr>
              <a:t>(Support Vector Classifier)</a:t>
            </a:r>
          </a:p>
          <a:p>
            <a:pPr marL="914400" lvl="1" indent="-457200">
              <a:buFont typeface="Arial" panose="020B0604020202020204" pitchFamily="34" charset="0"/>
              <a:buChar char="•"/>
            </a:pPr>
            <a:r>
              <a:rPr kumimoji="1" lang="en-US" altLang="ko-KR" sz="1600" dirty="0">
                <a:solidFill>
                  <a:schemeClr val="accent1">
                    <a:lumMod val="75000"/>
                  </a:schemeClr>
                </a:solidFill>
                <a:latin typeface="Helvetica"/>
                <a:cs typeface="Helvetica"/>
                <a:sym typeface="Wingdings" pitchFamily="2" charset="2"/>
              </a:rPr>
              <a:t>1</a:t>
            </a:r>
            <a:r>
              <a:rPr kumimoji="1" lang="en-US" altLang="ko-KR" sz="1600" baseline="30000" dirty="0">
                <a:solidFill>
                  <a:schemeClr val="accent1">
                    <a:lumMod val="75000"/>
                  </a:schemeClr>
                </a:solidFill>
                <a:latin typeface="Helvetica"/>
                <a:cs typeface="Helvetica"/>
                <a:sym typeface="Wingdings" pitchFamily="2" charset="2"/>
              </a:rPr>
              <a:t>st</a:t>
            </a:r>
            <a:r>
              <a:rPr kumimoji="1" lang="en-US" altLang="ko-KR" sz="1600" dirty="0">
                <a:solidFill>
                  <a:schemeClr val="accent1">
                    <a:lumMod val="75000"/>
                  </a:schemeClr>
                </a:solidFill>
                <a:latin typeface="Helvetica"/>
                <a:cs typeface="Helvetica"/>
                <a:sym typeface="Wingdings" pitchFamily="2" charset="2"/>
              </a:rPr>
              <a:t> Model: Text  9 Regions</a:t>
            </a:r>
          </a:p>
          <a:p>
            <a:pPr marL="914400" lvl="1" indent="-457200">
              <a:buFont typeface="Arial" panose="020B0604020202020204" pitchFamily="34" charset="0"/>
              <a:buChar char="•"/>
            </a:pPr>
            <a:r>
              <a:rPr kumimoji="1" lang="en-US" altLang="ko-KR" sz="1600" dirty="0">
                <a:solidFill>
                  <a:schemeClr val="accent1">
                    <a:lumMod val="75000"/>
                  </a:schemeClr>
                </a:solidFill>
                <a:latin typeface="Helvetica"/>
                <a:cs typeface="Helvetica"/>
                <a:sym typeface="Wingdings" pitchFamily="2" charset="2"/>
              </a:rPr>
              <a:t>2</a:t>
            </a:r>
            <a:r>
              <a:rPr kumimoji="1" lang="en-US" altLang="ko-KR" sz="1600" baseline="30000" dirty="0">
                <a:solidFill>
                  <a:schemeClr val="accent1">
                    <a:lumMod val="75000"/>
                  </a:schemeClr>
                </a:solidFill>
                <a:latin typeface="Helvetica"/>
                <a:cs typeface="Helvetica"/>
                <a:sym typeface="Wingdings" pitchFamily="2" charset="2"/>
              </a:rPr>
              <a:t>nd</a:t>
            </a:r>
            <a:r>
              <a:rPr kumimoji="1" lang="en-US" altLang="ko-KR" sz="1600" dirty="0">
                <a:solidFill>
                  <a:schemeClr val="accent1">
                    <a:lumMod val="75000"/>
                  </a:schemeClr>
                </a:solidFill>
                <a:latin typeface="Helvetica"/>
                <a:cs typeface="Helvetica"/>
                <a:sym typeface="Wingdings" pitchFamily="2" charset="2"/>
              </a:rPr>
              <a:t> Model: 9 Regions  State</a:t>
            </a:r>
            <a:endParaRPr kumimoji="1" lang="en-US" altLang="ko-KR" sz="1600" dirty="0">
              <a:solidFill>
                <a:schemeClr val="accent1">
                  <a:lumMod val="75000"/>
                </a:schemeClr>
              </a:solidFill>
              <a:latin typeface="Helvetica"/>
              <a:cs typeface="Helvetica"/>
            </a:endParaRPr>
          </a:p>
        </p:txBody>
      </p:sp>
      <p:grpSp>
        <p:nvGrpSpPr>
          <p:cNvPr id="7" name="그룹 6">
            <a:extLst>
              <a:ext uri="{FF2B5EF4-FFF2-40B4-BE49-F238E27FC236}">
                <a16:creationId xmlns:a16="http://schemas.microsoft.com/office/drawing/2014/main" id="{41BA59C7-9CF7-2F13-7862-F6660176590B}"/>
              </a:ext>
            </a:extLst>
          </p:cNvPr>
          <p:cNvGrpSpPr/>
          <p:nvPr/>
        </p:nvGrpSpPr>
        <p:grpSpPr>
          <a:xfrm>
            <a:off x="1921412" y="2239023"/>
            <a:ext cx="1000453" cy="410509"/>
            <a:chOff x="2239836" y="2454266"/>
            <a:chExt cx="1000453" cy="410509"/>
          </a:xfrm>
        </p:grpSpPr>
        <p:pic>
          <p:nvPicPr>
            <p:cNvPr id="8" name="그림 7" descr="텍스트, 스크린샷, 폰트이(가) 표시된 사진&#10;&#10;자동 생성된 설명">
              <a:extLst>
                <a:ext uri="{FF2B5EF4-FFF2-40B4-BE49-F238E27FC236}">
                  <a16:creationId xmlns:a16="http://schemas.microsoft.com/office/drawing/2014/main" id="{F3F78224-A139-2EE0-9B83-229FE803EB48}"/>
                </a:ext>
              </a:extLst>
            </p:cNvPr>
            <p:cNvPicPr>
              <a:picLocks noChangeAspect="1"/>
            </p:cNvPicPr>
            <p:nvPr/>
          </p:nvPicPr>
          <p:blipFill>
            <a:blip r:embed="rId3"/>
            <a:stretch>
              <a:fillRect/>
            </a:stretch>
          </p:blipFill>
          <p:spPr>
            <a:xfrm>
              <a:off x="2484328" y="2454266"/>
              <a:ext cx="755961" cy="293153"/>
            </a:xfrm>
            <a:prstGeom prst="rect">
              <a:avLst/>
            </a:prstGeom>
          </p:spPr>
        </p:pic>
        <p:pic>
          <p:nvPicPr>
            <p:cNvPr id="10" name="그림 9" descr="텍스트, 스크린샷, 폰트이(가) 표시된 사진&#10;&#10;자동 생성된 설명">
              <a:extLst>
                <a:ext uri="{FF2B5EF4-FFF2-40B4-BE49-F238E27FC236}">
                  <a16:creationId xmlns:a16="http://schemas.microsoft.com/office/drawing/2014/main" id="{84C31BB7-ACE6-FEC9-FDCB-495C0AAD7CB9}"/>
                </a:ext>
              </a:extLst>
            </p:cNvPr>
            <p:cNvPicPr>
              <a:picLocks noChangeAspect="1"/>
            </p:cNvPicPr>
            <p:nvPr/>
          </p:nvPicPr>
          <p:blipFill>
            <a:blip r:embed="rId3"/>
            <a:stretch>
              <a:fillRect/>
            </a:stretch>
          </p:blipFill>
          <p:spPr>
            <a:xfrm>
              <a:off x="2420760" y="2478715"/>
              <a:ext cx="755961" cy="293153"/>
            </a:xfrm>
            <a:prstGeom prst="rect">
              <a:avLst/>
            </a:prstGeom>
          </p:spPr>
        </p:pic>
        <p:pic>
          <p:nvPicPr>
            <p:cNvPr id="11" name="그림 10" descr="텍스트, 스크린샷, 폰트이(가) 표시된 사진&#10;&#10;자동 생성된 설명">
              <a:extLst>
                <a:ext uri="{FF2B5EF4-FFF2-40B4-BE49-F238E27FC236}">
                  <a16:creationId xmlns:a16="http://schemas.microsoft.com/office/drawing/2014/main" id="{E1F0F194-8FCD-9D09-9355-923F6C4EEE07}"/>
                </a:ext>
              </a:extLst>
            </p:cNvPr>
            <p:cNvPicPr>
              <a:picLocks noChangeAspect="1"/>
            </p:cNvPicPr>
            <p:nvPr/>
          </p:nvPicPr>
          <p:blipFill>
            <a:blip r:embed="rId3"/>
            <a:stretch>
              <a:fillRect/>
            </a:stretch>
          </p:blipFill>
          <p:spPr>
            <a:xfrm>
              <a:off x="2352302" y="2508054"/>
              <a:ext cx="755961" cy="293153"/>
            </a:xfrm>
            <a:prstGeom prst="rect">
              <a:avLst/>
            </a:prstGeom>
          </p:spPr>
        </p:pic>
        <p:pic>
          <p:nvPicPr>
            <p:cNvPr id="15" name="그림 14" descr="텍스트, 스크린샷, 폰트이(가) 표시된 사진&#10;&#10;자동 생성된 설명">
              <a:extLst>
                <a:ext uri="{FF2B5EF4-FFF2-40B4-BE49-F238E27FC236}">
                  <a16:creationId xmlns:a16="http://schemas.microsoft.com/office/drawing/2014/main" id="{29EDBEEF-7DCE-DE79-A9A7-7930165DD25F}"/>
                </a:ext>
              </a:extLst>
            </p:cNvPr>
            <p:cNvPicPr>
              <a:picLocks noChangeAspect="1"/>
            </p:cNvPicPr>
            <p:nvPr/>
          </p:nvPicPr>
          <p:blipFill>
            <a:blip r:embed="rId3"/>
            <a:stretch>
              <a:fillRect/>
            </a:stretch>
          </p:blipFill>
          <p:spPr>
            <a:xfrm>
              <a:off x="2298514" y="2537393"/>
              <a:ext cx="755961" cy="293153"/>
            </a:xfrm>
            <a:prstGeom prst="rect">
              <a:avLst/>
            </a:prstGeom>
          </p:spPr>
        </p:pic>
        <p:pic>
          <p:nvPicPr>
            <p:cNvPr id="18" name="그림 17" descr="텍스트, 스크린샷, 폰트이(가) 표시된 사진&#10;&#10;자동 생성된 설명">
              <a:extLst>
                <a:ext uri="{FF2B5EF4-FFF2-40B4-BE49-F238E27FC236}">
                  <a16:creationId xmlns:a16="http://schemas.microsoft.com/office/drawing/2014/main" id="{66820B38-79DC-47F9-6AC4-8F2E60602F16}"/>
                </a:ext>
              </a:extLst>
            </p:cNvPr>
            <p:cNvPicPr>
              <a:picLocks noChangeAspect="1"/>
            </p:cNvPicPr>
            <p:nvPr/>
          </p:nvPicPr>
          <p:blipFill>
            <a:blip r:embed="rId3"/>
            <a:stretch>
              <a:fillRect/>
            </a:stretch>
          </p:blipFill>
          <p:spPr>
            <a:xfrm>
              <a:off x="2239836" y="2571622"/>
              <a:ext cx="755961" cy="293153"/>
            </a:xfrm>
            <a:prstGeom prst="rect">
              <a:avLst/>
            </a:prstGeom>
          </p:spPr>
        </p:pic>
      </p:grpSp>
      <p:sp>
        <p:nvSpPr>
          <p:cNvPr id="102" name="TextBox 101">
            <a:extLst>
              <a:ext uri="{FF2B5EF4-FFF2-40B4-BE49-F238E27FC236}">
                <a16:creationId xmlns:a16="http://schemas.microsoft.com/office/drawing/2014/main" id="{B03A99CF-AD19-56F1-D50D-28ADD9DC200C}"/>
              </a:ext>
            </a:extLst>
          </p:cNvPr>
          <p:cNvSpPr txBox="1"/>
          <p:nvPr/>
        </p:nvSpPr>
        <p:spPr>
          <a:xfrm>
            <a:off x="4200713" y="4707383"/>
            <a:ext cx="6569223" cy="1169551"/>
          </a:xfrm>
          <a:prstGeom prst="rect">
            <a:avLst/>
          </a:prstGeom>
          <a:noFill/>
          <a:ln>
            <a:noFill/>
          </a:ln>
        </p:spPr>
        <p:txBody>
          <a:bodyPr wrap="square" rtlCol="0">
            <a:spAutoFit/>
          </a:bodyPr>
          <a:lstStyle/>
          <a:p>
            <a:pPr marL="457200" indent="-457200" algn="l">
              <a:buFont typeface="Arial" panose="020B0604020202020204" pitchFamily="34" charset="0"/>
              <a:buChar char="•"/>
            </a:pPr>
            <a:r>
              <a:rPr kumimoji="1" lang="en-US" altLang="ko-KR" sz="2000" b="1" dirty="0">
                <a:solidFill>
                  <a:schemeClr val="accent1">
                    <a:lumMod val="75000"/>
                  </a:schemeClr>
                </a:solidFill>
                <a:latin typeface="Helvetica"/>
                <a:cs typeface="Helvetica"/>
              </a:rPr>
              <a:t>Test Result</a:t>
            </a:r>
          </a:p>
          <a:p>
            <a:pPr marL="914400" lvl="1" indent="-457200">
              <a:buFont typeface="Arial" panose="020B0604020202020204" pitchFamily="34" charset="0"/>
              <a:buChar char="•"/>
            </a:pPr>
            <a:r>
              <a:rPr kumimoji="1" lang="en-US" altLang="ko-KR" dirty="0">
                <a:solidFill>
                  <a:schemeClr val="accent1">
                    <a:lumMod val="75000"/>
                  </a:schemeClr>
                </a:solidFill>
                <a:latin typeface="Helvetica"/>
                <a:cs typeface="Helvetica"/>
              </a:rPr>
              <a:t>Precision: 98%, Recall: 98% f1-score: 98%</a:t>
            </a:r>
          </a:p>
          <a:p>
            <a:pPr marL="914400" lvl="1" indent="-457200">
              <a:buFont typeface="Arial" panose="020B0604020202020204" pitchFamily="34" charset="0"/>
              <a:buChar char="•"/>
            </a:pPr>
            <a:r>
              <a:rPr kumimoji="1" lang="en-US" altLang="ko-KR" dirty="0">
                <a:solidFill>
                  <a:schemeClr val="accent1">
                    <a:lumMod val="75000"/>
                  </a:schemeClr>
                </a:solidFill>
                <a:latin typeface="Helvetica"/>
                <a:cs typeface="Helvetica"/>
              </a:rPr>
              <a:t>Extract Common Words by Region</a:t>
            </a:r>
          </a:p>
          <a:p>
            <a:pPr marL="914400" lvl="1" indent="-457200">
              <a:buFont typeface="Arial" panose="020B0604020202020204" pitchFamily="34" charset="0"/>
              <a:buChar char="•"/>
            </a:pPr>
            <a:endParaRPr kumimoji="1" lang="en-US" altLang="ko-KR" sz="1400" b="1" dirty="0">
              <a:solidFill>
                <a:schemeClr val="accent1">
                  <a:lumMod val="75000"/>
                </a:schemeClr>
              </a:solidFill>
              <a:latin typeface="Helvetica"/>
              <a:cs typeface="Helvetica"/>
            </a:endParaRPr>
          </a:p>
        </p:txBody>
      </p:sp>
      <p:cxnSp>
        <p:nvCxnSpPr>
          <p:cNvPr id="20" name="직선 연결선[R] 19">
            <a:extLst>
              <a:ext uri="{FF2B5EF4-FFF2-40B4-BE49-F238E27FC236}">
                <a16:creationId xmlns:a16="http://schemas.microsoft.com/office/drawing/2014/main" id="{91A4E013-B85C-0C38-18A5-42D736E1EDA4}"/>
              </a:ext>
            </a:extLst>
          </p:cNvPr>
          <p:cNvCxnSpPr>
            <a:cxnSpLocks/>
          </p:cNvCxnSpPr>
          <p:nvPr/>
        </p:nvCxnSpPr>
        <p:spPr>
          <a:xfrm>
            <a:off x="4115796" y="2381093"/>
            <a:ext cx="30483" cy="4080121"/>
          </a:xfrm>
          <a:prstGeom prst="line">
            <a:avLst/>
          </a:prstGeom>
          <a:ln w="38100" cmpd="dbl">
            <a:solidFill>
              <a:srgbClr val="495A70"/>
            </a:solidFill>
          </a:ln>
        </p:spPr>
        <p:style>
          <a:lnRef idx="1">
            <a:schemeClr val="accent1"/>
          </a:lnRef>
          <a:fillRef idx="0">
            <a:schemeClr val="accent1"/>
          </a:fillRef>
          <a:effectRef idx="0">
            <a:schemeClr val="accent1"/>
          </a:effectRef>
          <a:fontRef idx="minor">
            <a:schemeClr val="tx1"/>
          </a:fontRef>
        </p:style>
      </p:cxnSp>
      <p:cxnSp>
        <p:nvCxnSpPr>
          <p:cNvPr id="24" name="직선 연결선[R] 23">
            <a:extLst>
              <a:ext uri="{FF2B5EF4-FFF2-40B4-BE49-F238E27FC236}">
                <a16:creationId xmlns:a16="http://schemas.microsoft.com/office/drawing/2014/main" id="{7D8E97E0-301B-14C2-74F4-04EF7D01092A}"/>
              </a:ext>
            </a:extLst>
          </p:cNvPr>
          <p:cNvCxnSpPr>
            <a:cxnSpLocks/>
          </p:cNvCxnSpPr>
          <p:nvPr/>
        </p:nvCxnSpPr>
        <p:spPr>
          <a:xfrm flipV="1">
            <a:off x="4284829" y="4587679"/>
            <a:ext cx="7651798" cy="24105"/>
          </a:xfrm>
          <a:prstGeom prst="line">
            <a:avLst/>
          </a:prstGeom>
          <a:ln w="38100" cmpd="dbl">
            <a:solidFill>
              <a:srgbClr val="495A70"/>
            </a:solidFill>
          </a:ln>
        </p:spPr>
        <p:style>
          <a:lnRef idx="1">
            <a:schemeClr val="accent1"/>
          </a:lnRef>
          <a:fillRef idx="0">
            <a:schemeClr val="accent1"/>
          </a:fillRef>
          <a:effectRef idx="0">
            <a:schemeClr val="accent1"/>
          </a:effectRef>
          <a:fontRef idx="minor">
            <a:schemeClr val="tx1"/>
          </a:fontRef>
        </p:style>
      </p:cxnSp>
      <p:sp>
        <p:nvSpPr>
          <p:cNvPr id="28" name="모서리가 둥근 직사각형 27">
            <a:extLst>
              <a:ext uri="{FF2B5EF4-FFF2-40B4-BE49-F238E27FC236}">
                <a16:creationId xmlns:a16="http://schemas.microsoft.com/office/drawing/2014/main" id="{95C349E1-02FD-9406-806A-AA609FC023CA}"/>
              </a:ext>
            </a:extLst>
          </p:cNvPr>
          <p:cNvSpPr/>
          <p:nvPr/>
        </p:nvSpPr>
        <p:spPr>
          <a:xfrm>
            <a:off x="1465646" y="5181999"/>
            <a:ext cx="1822663" cy="606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t>2</a:t>
            </a:r>
            <a:r>
              <a:rPr kumimoji="1" lang="en-US" altLang="ko-KR" sz="1400" baseline="30000" dirty="0"/>
              <a:t>nd</a:t>
            </a:r>
            <a:r>
              <a:rPr kumimoji="1" lang="en-US" altLang="ko-KR" sz="1400" dirty="0"/>
              <a:t> Linear SVC</a:t>
            </a:r>
            <a:endParaRPr kumimoji="1" lang="ko-KR" altLang="en-US" sz="1400" dirty="0"/>
          </a:p>
        </p:txBody>
      </p:sp>
      <p:sp>
        <p:nvSpPr>
          <p:cNvPr id="39" name="TextBox 38">
            <a:extLst>
              <a:ext uri="{FF2B5EF4-FFF2-40B4-BE49-F238E27FC236}">
                <a16:creationId xmlns:a16="http://schemas.microsoft.com/office/drawing/2014/main" id="{4756F1AD-736D-819B-33D9-F02B5B6E95BA}"/>
              </a:ext>
            </a:extLst>
          </p:cNvPr>
          <p:cNvSpPr txBox="1"/>
          <p:nvPr/>
        </p:nvSpPr>
        <p:spPr>
          <a:xfrm>
            <a:off x="1235094" y="6030796"/>
            <a:ext cx="2233836" cy="338554"/>
          </a:xfrm>
          <a:prstGeom prst="rect">
            <a:avLst/>
          </a:prstGeom>
          <a:noFill/>
        </p:spPr>
        <p:txBody>
          <a:bodyPr wrap="square" rtlCol="0">
            <a:spAutoFit/>
          </a:bodyPr>
          <a:lstStyle/>
          <a:p>
            <a:pPr algn="ctr"/>
            <a:r>
              <a:rPr kumimoji="1" lang="en-US" altLang="ko-KR" sz="1600" dirty="0">
                <a:solidFill>
                  <a:srgbClr val="F26000"/>
                </a:solidFill>
                <a:latin typeface="Helvetica"/>
                <a:cs typeface="Helvetica"/>
              </a:rPr>
              <a:t>State</a:t>
            </a:r>
            <a:endParaRPr kumimoji="1" lang="ko-KR" altLang="en-US" sz="1600" dirty="0">
              <a:solidFill>
                <a:srgbClr val="F26000"/>
              </a:solidFill>
              <a:latin typeface="Helvetica"/>
              <a:cs typeface="Helvetica"/>
            </a:endParaRP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10FF0D77-8BF0-5A4C-4DD0-D55A07C8AA0C}"/>
                  </a:ext>
                </a:extLst>
              </p:cNvPr>
              <p:cNvSpPr txBox="1"/>
              <p:nvPr/>
            </p:nvSpPr>
            <p:spPr>
              <a:xfrm>
                <a:off x="5072742" y="2743536"/>
                <a:ext cx="2062809" cy="5041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ko-KR" sz="1600" i="1" smtClean="0">
                              <a:solidFill>
                                <a:schemeClr val="tx1"/>
                              </a:solidFill>
                              <a:latin typeface="Cambria Math" panose="02040503050406030204" pitchFamily="18" charset="0"/>
                            </a:rPr>
                          </m:ctrlPr>
                        </m:sSubPr>
                        <m:e>
                          <m:r>
                            <a:rPr kumimoji="1" lang="en-US" altLang="ko-KR" sz="1600" b="0" i="1" smtClean="0">
                              <a:solidFill>
                                <a:schemeClr val="tx1"/>
                              </a:solidFill>
                              <a:latin typeface="Cambria Math" panose="02040503050406030204" pitchFamily="18" charset="0"/>
                            </a:rPr>
                            <m:t>𝑤</m:t>
                          </m:r>
                        </m:e>
                        <m:sub>
                          <m:r>
                            <a:rPr kumimoji="1" lang="en-US" altLang="ko-KR" sz="1600" b="0" i="1" smtClean="0">
                              <a:solidFill>
                                <a:schemeClr val="tx1"/>
                              </a:solidFill>
                              <a:latin typeface="Cambria Math" panose="02040503050406030204" pitchFamily="18" charset="0"/>
                            </a:rPr>
                            <m:t>𝑖</m:t>
                          </m:r>
                          <m:r>
                            <a:rPr kumimoji="1" lang="en-US" altLang="ko-KR" sz="1600" b="0" i="1" smtClean="0">
                              <a:solidFill>
                                <a:schemeClr val="tx1"/>
                              </a:solidFill>
                              <a:latin typeface="Cambria Math" panose="02040503050406030204" pitchFamily="18" charset="0"/>
                            </a:rPr>
                            <m:t>,</m:t>
                          </m:r>
                          <m:r>
                            <a:rPr kumimoji="1" lang="en-US" altLang="ko-KR" sz="1600" b="0" i="1" smtClean="0">
                              <a:solidFill>
                                <a:schemeClr val="tx1"/>
                              </a:solidFill>
                              <a:latin typeface="Cambria Math" panose="02040503050406030204" pitchFamily="18" charset="0"/>
                            </a:rPr>
                            <m:t>𝑗</m:t>
                          </m:r>
                        </m:sub>
                      </m:sSub>
                      <m:r>
                        <a:rPr kumimoji="1" lang="en-US" altLang="ko-KR" sz="1600" b="0" i="1" smtClean="0">
                          <a:solidFill>
                            <a:schemeClr val="tx1"/>
                          </a:solidFill>
                          <a:latin typeface="Cambria Math" panose="02040503050406030204" pitchFamily="18" charset="0"/>
                        </a:rPr>
                        <m:t>= </m:t>
                      </m:r>
                      <m:sSub>
                        <m:sSubPr>
                          <m:ctrlPr>
                            <a:rPr kumimoji="1" lang="en-US" altLang="ko-KR" sz="1600" b="0" i="1" smtClean="0">
                              <a:solidFill>
                                <a:schemeClr val="tx1"/>
                              </a:solidFill>
                              <a:latin typeface="Cambria Math" panose="02040503050406030204" pitchFamily="18" charset="0"/>
                            </a:rPr>
                          </m:ctrlPr>
                        </m:sSubPr>
                        <m:e>
                          <m:r>
                            <a:rPr kumimoji="1" lang="en-US" altLang="ko-KR" sz="1600" b="0" i="1" smtClean="0">
                              <a:solidFill>
                                <a:schemeClr val="tx1"/>
                              </a:solidFill>
                              <a:latin typeface="Cambria Math" panose="02040503050406030204" pitchFamily="18" charset="0"/>
                            </a:rPr>
                            <m:t>𝑡𝑓</m:t>
                          </m:r>
                        </m:e>
                        <m:sub>
                          <m:r>
                            <a:rPr kumimoji="1" lang="en-US" altLang="ko-KR" sz="1600" b="0" i="1" smtClean="0">
                              <a:solidFill>
                                <a:schemeClr val="tx1"/>
                              </a:solidFill>
                              <a:latin typeface="Cambria Math" panose="02040503050406030204" pitchFamily="18" charset="0"/>
                            </a:rPr>
                            <m:t>𝑖</m:t>
                          </m:r>
                          <m:r>
                            <a:rPr kumimoji="1" lang="en-US" altLang="ko-KR" sz="1600" b="0" i="1" smtClean="0">
                              <a:solidFill>
                                <a:schemeClr val="tx1"/>
                              </a:solidFill>
                              <a:latin typeface="Cambria Math" panose="02040503050406030204" pitchFamily="18" charset="0"/>
                            </a:rPr>
                            <m:t>,</m:t>
                          </m:r>
                          <m:r>
                            <a:rPr kumimoji="1" lang="en-US" altLang="ko-KR" sz="1600" b="0" i="1" smtClean="0">
                              <a:solidFill>
                                <a:schemeClr val="tx1"/>
                              </a:solidFill>
                              <a:latin typeface="Cambria Math" panose="02040503050406030204" pitchFamily="18" charset="0"/>
                            </a:rPr>
                            <m:t>𝑗</m:t>
                          </m:r>
                        </m:sub>
                      </m:sSub>
                      <m:r>
                        <a:rPr kumimoji="1" lang="en-US" altLang="ko-KR" sz="1600" b="0" i="1" smtClean="0">
                          <a:solidFill>
                            <a:schemeClr val="tx1"/>
                          </a:solidFill>
                          <a:latin typeface="Cambria Math" panose="02040503050406030204" pitchFamily="18" charset="0"/>
                        </a:rPr>
                        <m:t> </m:t>
                      </m:r>
                      <m:r>
                        <a:rPr kumimoji="1" lang="en-US" altLang="ko-KR" sz="1600" b="0" i="1" smtClean="0">
                          <a:solidFill>
                            <a:schemeClr val="tx1"/>
                          </a:solidFill>
                          <a:latin typeface="Cambria Math" panose="02040503050406030204" pitchFamily="18" charset="0"/>
                          <a:ea typeface="Cambria Math" panose="02040503050406030204" pitchFamily="18" charset="0"/>
                        </a:rPr>
                        <m:t>× </m:t>
                      </m:r>
                      <m:r>
                        <a:rPr kumimoji="1" lang="en-US" altLang="ko-KR" sz="1600" b="0" i="1" smtClean="0">
                          <a:solidFill>
                            <a:schemeClr val="tx1"/>
                          </a:solidFill>
                          <a:latin typeface="Cambria Math" panose="02040503050406030204" pitchFamily="18" charset="0"/>
                          <a:ea typeface="Cambria Math" panose="02040503050406030204" pitchFamily="18" charset="0"/>
                        </a:rPr>
                        <m:t>𝑙𝑜𝑔</m:t>
                      </m:r>
                      <m:d>
                        <m:dPr>
                          <m:ctrlPr>
                            <a:rPr kumimoji="1" lang="en-US" altLang="ko-KR" sz="1600" b="0" i="1" smtClean="0">
                              <a:solidFill>
                                <a:schemeClr val="tx1"/>
                              </a:solidFill>
                              <a:latin typeface="Cambria Math" panose="02040503050406030204" pitchFamily="18" charset="0"/>
                              <a:ea typeface="Cambria Math" panose="02040503050406030204" pitchFamily="18" charset="0"/>
                            </a:rPr>
                          </m:ctrlPr>
                        </m:dPr>
                        <m:e>
                          <m:f>
                            <m:fPr>
                              <m:ctrlPr>
                                <a:rPr kumimoji="1" lang="en-US" altLang="ko-KR" sz="1600" b="0" i="1" smtClean="0">
                                  <a:solidFill>
                                    <a:schemeClr val="tx1"/>
                                  </a:solidFill>
                                  <a:latin typeface="Cambria Math" panose="02040503050406030204" pitchFamily="18" charset="0"/>
                                  <a:ea typeface="Cambria Math" panose="02040503050406030204" pitchFamily="18" charset="0"/>
                                </a:rPr>
                              </m:ctrlPr>
                            </m:fPr>
                            <m:num>
                              <m:r>
                                <a:rPr kumimoji="1" lang="en-US" altLang="ko-KR" sz="1600" b="0" i="1" smtClean="0">
                                  <a:solidFill>
                                    <a:schemeClr val="tx1"/>
                                  </a:solidFill>
                                  <a:latin typeface="Cambria Math" panose="02040503050406030204" pitchFamily="18" charset="0"/>
                                  <a:ea typeface="Cambria Math" panose="02040503050406030204" pitchFamily="18" charset="0"/>
                                </a:rPr>
                                <m:t>𝑁</m:t>
                              </m:r>
                            </m:num>
                            <m:den>
                              <m:sSub>
                                <m:sSubPr>
                                  <m:ctrlPr>
                                    <a:rPr kumimoji="1" lang="en-US" altLang="ko-KR" sz="1600" b="0" i="1" smtClean="0">
                                      <a:solidFill>
                                        <a:schemeClr val="tx1"/>
                                      </a:solidFill>
                                      <a:latin typeface="Cambria Math" panose="02040503050406030204" pitchFamily="18" charset="0"/>
                                      <a:ea typeface="Cambria Math" panose="02040503050406030204" pitchFamily="18" charset="0"/>
                                    </a:rPr>
                                  </m:ctrlPr>
                                </m:sSubPr>
                                <m:e>
                                  <m:r>
                                    <a:rPr kumimoji="1" lang="en-US" altLang="ko-KR" sz="1600" b="0" i="1" smtClean="0">
                                      <a:solidFill>
                                        <a:schemeClr val="tx1"/>
                                      </a:solidFill>
                                      <a:latin typeface="Cambria Math" panose="02040503050406030204" pitchFamily="18" charset="0"/>
                                      <a:ea typeface="Cambria Math" panose="02040503050406030204" pitchFamily="18" charset="0"/>
                                    </a:rPr>
                                    <m:t>𝑑𝑓</m:t>
                                  </m:r>
                                </m:e>
                                <m:sub>
                                  <m:r>
                                    <a:rPr kumimoji="1" lang="en-US" altLang="ko-KR" sz="1600" b="0" i="1" smtClean="0">
                                      <a:solidFill>
                                        <a:schemeClr val="tx1"/>
                                      </a:solidFill>
                                      <a:latin typeface="Cambria Math" panose="02040503050406030204" pitchFamily="18" charset="0"/>
                                      <a:ea typeface="Cambria Math" panose="02040503050406030204" pitchFamily="18" charset="0"/>
                                    </a:rPr>
                                    <m:t>𝑖</m:t>
                                  </m:r>
                                </m:sub>
                              </m:sSub>
                            </m:den>
                          </m:f>
                        </m:e>
                      </m:d>
                    </m:oMath>
                  </m:oMathPara>
                </a14:m>
                <a:endParaRPr kumimoji="1" lang="ko-KR" altLang="en-US" sz="1600" dirty="0">
                  <a:solidFill>
                    <a:schemeClr val="tx1"/>
                  </a:solidFill>
                  <a:latin typeface="Helvetica"/>
                  <a:cs typeface="Helvetica"/>
                </a:endParaRPr>
              </a:p>
            </p:txBody>
          </p:sp>
        </mc:Choice>
        <mc:Fallback>
          <p:sp>
            <p:nvSpPr>
              <p:cNvPr id="41" name="TextBox 40">
                <a:extLst>
                  <a:ext uri="{FF2B5EF4-FFF2-40B4-BE49-F238E27FC236}">
                    <a16:creationId xmlns:a16="http://schemas.microsoft.com/office/drawing/2014/main" id="{10FF0D77-8BF0-5A4C-4DD0-D55A07C8AA0C}"/>
                  </a:ext>
                </a:extLst>
              </p:cNvPr>
              <p:cNvSpPr txBox="1">
                <a:spLocks noRot="1" noChangeAspect="1" noMove="1" noResize="1" noEditPoints="1" noAdjustHandles="1" noChangeArrowheads="1" noChangeShapeType="1" noTextEdit="1"/>
              </p:cNvSpPr>
              <p:nvPr/>
            </p:nvSpPr>
            <p:spPr>
              <a:xfrm>
                <a:off x="5072742" y="2743536"/>
                <a:ext cx="2062809" cy="504177"/>
              </a:xfrm>
              <a:prstGeom prst="rect">
                <a:avLst/>
              </a:prstGeom>
              <a:blipFill>
                <a:blip r:embed="rId4"/>
                <a:stretch>
                  <a:fillRect l="-610" t="-2500" b="-2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D84DC1EC-474C-8D36-428F-700021D7A213}"/>
                  </a:ext>
                </a:extLst>
              </p:cNvPr>
              <p:cNvSpPr txBox="1"/>
              <p:nvPr/>
            </p:nvSpPr>
            <p:spPr>
              <a:xfrm>
                <a:off x="7485984" y="2652570"/>
                <a:ext cx="2640916" cy="643766"/>
              </a:xfrm>
              <a:prstGeom prst="rect">
                <a:avLst/>
              </a:prstGeom>
              <a:noFill/>
            </p:spPr>
            <p:txBody>
              <a:bodyPr wrap="none" lIns="0" tIns="0" rIns="0" bIns="0" rtlCol="0">
                <a:spAutoFit/>
              </a:bodyPr>
              <a:lstStyle/>
              <a:p>
                <a:pPr marL="457200" indent="-457200" algn="l">
                  <a:buFont typeface="Arial" panose="020B0604020202020204" pitchFamily="34" charset="0"/>
                  <a:buChar char="•"/>
                </a:pPr>
                <a14:m>
                  <m:oMath xmlns:m="http://schemas.openxmlformats.org/officeDocument/2006/math">
                    <m:sSub>
                      <m:sSubPr>
                        <m:ctrlPr>
                          <a:rPr kumimoji="1" lang="en-US" altLang="ko-KR" sz="900" i="1" smtClean="0">
                            <a:solidFill>
                              <a:schemeClr val="tx1"/>
                            </a:solidFill>
                            <a:latin typeface="Cambria Math" panose="02040503050406030204" pitchFamily="18" charset="0"/>
                          </a:rPr>
                        </m:ctrlPr>
                      </m:sSubPr>
                      <m:e>
                        <m:r>
                          <a:rPr kumimoji="1" lang="en-US" altLang="ko-KR" sz="900" b="0" i="1" smtClean="0">
                            <a:solidFill>
                              <a:schemeClr val="tx1"/>
                            </a:solidFill>
                            <a:latin typeface="Cambria Math" panose="02040503050406030204" pitchFamily="18" charset="0"/>
                          </a:rPr>
                          <m:t>𝑤</m:t>
                        </m:r>
                      </m:e>
                      <m:sub>
                        <m:r>
                          <a:rPr kumimoji="1" lang="en-US" altLang="ko-KR" sz="900" b="0" i="1" smtClean="0">
                            <a:solidFill>
                              <a:schemeClr val="tx1"/>
                            </a:solidFill>
                            <a:latin typeface="Cambria Math" panose="02040503050406030204" pitchFamily="18" charset="0"/>
                          </a:rPr>
                          <m:t>𝑖𝑗</m:t>
                        </m:r>
                      </m:sub>
                    </m:sSub>
                    <m:r>
                      <a:rPr kumimoji="1" lang="en-US" altLang="ko-KR" sz="900" b="0" i="1" smtClean="0">
                        <a:solidFill>
                          <a:schemeClr val="tx1"/>
                        </a:solidFill>
                        <a:latin typeface="Cambria Math" panose="02040503050406030204" pitchFamily="18" charset="0"/>
                      </a:rPr>
                      <m:t>=</m:t>
                    </m:r>
                    <m:r>
                      <a:rPr kumimoji="1" lang="en-US" altLang="ko-KR" sz="900" b="0" i="1" smtClean="0">
                        <a:solidFill>
                          <a:schemeClr val="tx1"/>
                        </a:solidFill>
                        <a:latin typeface="Cambria Math" panose="02040503050406030204" pitchFamily="18" charset="0"/>
                      </a:rPr>
                      <m:t>𝑤𝑒𝑖𝑔h𝑡</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𝑜𝑓</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𝑤𝑜𝑟𝑑</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𝑖</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𝑓𝑜𝑟</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𝑑𝑜𝑐𝑢𝑚𝑛𝑒𝑡</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𝑗</m:t>
                    </m:r>
                  </m:oMath>
                </a14:m>
                <a:endParaRPr kumimoji="1" lang="en-US" altLang="ko-KR" sz="900" b="0" i="1" dirty="0">
                  <a:solidFill>
                    <a:schemeClr val="tx1"/>
                  </a:solidFill>
                  <a:latin typeface="Cambria Math" panose="02040503050406030204" pitchFamily="18" charset="0"/>
                </a:endParaRPr>
              </a:p>
              <a:p>
                <a:pPr marL="457200" indent="-457200" algn="l">
                  <a:buFont typeface="Arial" panose="020B0604020202020204" pitchFamily="34" charset="0"/>
                  <a:buChar char="•"/>
                </a:pPr>
                <a14:m>
                  <m:oMath xmlns:m="http://schemas.openxmlformats.org/officeDocument/2006/math">
                    <m:sSub>
                      <m:sSubPr>
                        <m:ctrlPr>
                          <a:rPr kumimoji="1" lang="en-US" altLang="ko-KR" sz="900" b="0" i="1" smtClean="0">
                            <a:solidFill>
                              <a:schemeClr val="tx1"/>
                            </a:solidFill>
                            <a:latin typeface="Cambria Math" panose="02040503050406030204" pitchFamily="18" charset="0"/>
                          </a:rPr>
                        </m:ctrlPr>
                      </m:sSubPr>
                      <m:e>
                        <m:r>
                          <a:rPr kumimoji="1" lang="en-US" altLang="ko-KR" sz="900" b="0" i="1" smtClean="0">
                            <a:solidFill>
                              <a:schemeClr val="tx1"/>
                            </a:solidFill>
                            <a:latin typeface="Cambria Math" panose="02040503050406030204" pitchFamily="18" charset="0"/>
                          </a:rPr>
                          <m:t>𝑡𝑓</m:t>
                        </m:r>
                      </m:e>
                      <m:sub>
                        <m:r>
                          <a:rPr kumimoji="1" lang="en-US" altLang="ko-KR" sz="900" b="0" i="1" smtClean="0">
                            <a:solidFill>
                              <a:schemeClr val="tx1"/>
                            </a:solidFill>
                            <a:latin typeface="Cambria Math" panose="02040503050406030204" pitchFamily="18" charset="0"/>
                          </a:rPr>
                          <m:t>𝑖</m:t>
                        </m:r>
                        <m:r>
                          <a:rPr kumimoji="1" lang="en-US" altLang="ko-KR" sz="900" b="0" i="1" smtClean="0">
                            <a:solidFill>
                              <a:schemeClr val="tx1"/>
                            </a:solidFill>
                            <a:latin typeface="Cambria Math" panose="02040503050406030204" pitchFamily="18" charset="0"/>
                          </a:rPr>
                          <m:t>,</m:t>
                        </m:r>
                        <m:r>
                          <a:rPr kumimoji="1" lang="en-US" altLang="ko-KR" sz="900" b="0" i="1" smtClean="0">
                            <a:solidFill>
                              <a:schemeClr val="tx1"/>
                            </a:solidFill>
                            <a:latin typeface="Cambria Math" panose="02040503050406030204" pitchFamily="18" charset="0"/>
                          </a:rPr>
                          <m:t>𝑗</m:t>
                        </m:r>
                      </m:sub>
                    </m:sSub>
                    <m:r>
                      <a:rPr kumimoji="1" lang="en-US" altLang="ko-KR" sz="900" b="0" i="1" smtClean="0">
                        <a:solidFill>
                          <a:schemeClr val="tx1"/>
                        </a:solidFill>
                        <a:latin typeface="Cambria Math" panose="02040503050406030204" pitchFamily="18" charset="0"/>
                      </a:rPr>
                      <m:t>= </m:t>
                    </m:r>
                    <m:f>
                      <m:fPr>
                        <m:ctrlPr>
                          <a:rPr kumimoji="1" lang="en-US" altLang="ko-KR" sz="900" b="0" i="1" smtClean="0">
                            <a:solidFill>
                              <a:schemeClr val="tx1"/>
                            </a:solidFill>
                            <a:latin typeface="Cambria Math" panose="02040503050406030204" pitchFamily="18" charset="0"/>
                          </a:rPr>
                        </m:ctrlPr>
                      </m:fPr>
                      <m:num>
                        <m:r>
                          <a:rPr kumimoji="1" lang="en-US" altLang="ko-KR" sz="900" b="0" i="1" smtClean="0">
                            <a:solidFill>
                              <a:schemeClr val="tx1"/>
                            </a:solidFill>
                            <a:latin typeface="Cambria Math" panose="02040503050406030204" pitchFamily="18" charset="0"/>
                          </a:rPr>
                          <m:t>𝑜𝑐𝑐𝑢𝑟𝑒𝑛𝑐𝑒</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𝑜𝑓</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𝑖</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𝑖𝑛</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𝑑𝑜𝑐𝑢𝑚𝑒𝑛𝑡</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𝑗</m:t>
                        </m:r>
                      </m:num>
                      <m:den>
                        <m:r>
                          <a:rPr kumimoji="1" lang="en-US" altLang="ko-KR" sz="900" b="0" i="1" smtClean="0">
                            <a:solidFill>
                              <a:schemeClr val="tx1"/>
                            </a:solidFill>
                            <a:latin typeface="Cambria Math" panose="02040503050406030204" pitchFamily="18" charset="0"/>
                          </a:rPr>
                          <m:t>𝑇𝑜𝑡𝑎𝑙</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𝑛𝑢𝑚</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𝑜𝑓</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𝑤𝑜𝑟𝑑</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𝑖𝑛</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𝑗</m:t>
                        </m:r>
                      </m:den>
                    </m:f>
                  </m:oMath>
                </a14:m>
                <a:endParaRPr kumimoji="1" lang="en-US" altLang="ko-KR" sz="900" b="0" i="1" dirty="0">
                  <a:solidFill>
                    <a:schemeClr val="tx1"/>
                  </a:solidFill>
                  <a:latin typeface="Cambria Math" panose="02040503050406030204" pitchFamily="18" charset="0"/>
                </a:endParaRPr>
              </a:p>
              <a:p>
                <a:pPr marL="457200" indent="-457200" algn="l">
                  <a:buFont typeface="Arial" panose="020B0604020202020204" pitchFamily="34" charset="0"/>
                  <a:buChar char="•"/>
                </a:pPr>
                <a14:m>
                  <m:oMath xmlns:m="http://schemas.openxmlformats.org/officeDocument/2006/math">
                    <m:sSub>
                      <m:sSubPr>
                        <m:ctrlPr>
                          <a:rPr kumimoji="1" lang="en-US" altLang="ko-KR" sz="900" b="0" i="1" smtClean="0">
                            <a:solidFill>
                              <a:schemeClr val="tx1"/>
                            </a:solidFill>
                            <a:latin typeface="Cambria Math" panose="02040503050406030204" pitchFamily="18" charset="0"/>
                          </a:rPr>
                        </m:ctrlPr>
                      </m:sSubPr>
                      <m:e>
                        <m:r>
                          <a:rPr kumimoji="1" lang="en-US" altLang="ko-KR" sz="900" b="0" i="1" smtClean="0">
                            <a:solidFill>
                              <a:schemeClr val="tx1"/>
                            </a:solidFill>
                            <a:latin typeface="Cambria Math" panose="02040503050406030204" pitchFamily="18" charset="0"/>
                          </a:rPr>
                          <m:t>𝑑𝑓</m:t>
                        </m:r>
                      </m:e>
                      <m:sub>
                        <m:r>
                          <a:rPr kumimoji="1" lang="en-US" altLang="ko-KR" sz="900" b="0" i="1" smtClean="0">
                            <a:solidFill>
                              <a:schemeClr val="tx1"/>
                            </a:solidFill>
                            <a:latin typeface="Cambria Math" panose="02040503050406030204" pitchFamily="18" charset="0"/>
                          </a:rPr>
                          <m:t>𝑖</m:t>
                        </m:r>
                      </m:sub>
                    </m:sSub>
                    <m:r>
                      <a:rPr kumimoji="1" lang="en-US" altLang="ko-KR" sz="900" b="0" i="1" smtClean="0">
                        <a:solidFill>
                          <a:schemeClr val="tx1"/>
                        </a:solidFill>
                        <a:latin typeface="Cambria Math" panose="02040503050406030204" pitchFamily="18" charset="0"/>
                      </a:rPr>
                      <m:t>=</m:t>
                    </m:r>
                    <m:r>
                      <a:rPr kumimoji="1" lang="en-US" altLang="ko-KR" sz="900" b="0" i="1" smtClean="0">
                        <a:solidFill>
                          <a:schemeClr val="tx1"/>
                        </a:solidFill>
                        <a:latin typeface="Cambria Math" panose="02040503050406030204" pitchFamily="18" charset="0"/>
                      </a:rPr>
                      <m:t>𝑛𝑢𝑚</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𝑜𝑓</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𝑑𝑜𝑐𝑢𝑚𝑛𝑒𝑡</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𝑐𝑜𝑛𝑡𝑎𝑖𝑛𝑖𝑛𝑔</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𝑤𝑜𝑟𝑑</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𝑖</m:t>
                    </m:r>
                  </m:oMath>
                </a14:m>
                <a:endParaRPr kumimoji="1" lang="en-US" altLang="ko-KR" sz="900" b="0" i="1" dirty="0">
                  <a:solidFill>
                    <a:schemeClr val="tx1"/>
                  </a:solidFill>
                  <a:latin typeface="Cambria Math" panose="02040503050406030204" pitchFamily="18" charset="0"/>
                </a:endParaRPr>
              </a:p>
              <a:p>
                <a:pPr marL="457200" indent="-457200" algn="l">
                  <a:buFont typeface="Arial" panose="020B0604020202020204" pitchFamily="34" charset="0"/>
                  <a:buChar char="•"/>
                </a:pPr>
                <a14:m>
                  <m:oMath xmlns:m="http://schemas.openxmlformats.org/officeDocument/2006/math">
                    <m:r>
                      <a:rPr kumimoji="1" lang="en-US" altLang="ko-KR" sz="900" b="0" i="1" smtClean="0">
                        <a:solidFill>
                          <a:schemeClr val="tx1"/>
                        </a:solidFill>
                        <a:latin typeface="Cambria Math" panose="02040503050406030204" pitchFamily="18" charset="0"/>
                      </a:rPr>
                      <m:t>𝑁</m:t>
                    </m:r>
                    <m:r>
                      <a:rPr kumimoji="1" lang="en-US" altLang="ko-KR" sz="900" b="0" i="1" smtClean="0">
                        <a:solidFill>
                          <a:schemeClr val="tx1"/>
                        </a:solidFill>
                        <a:latin typeface="Cambria Math" panose="02040503050406030204" pitchFamily="18" charset="0"/>
                      </a:rPr>
                      <m:t>=</m:t>
                    </m:r>
                    <m:r>
                      <a:rPr kumimoji="1" lang="en-US" altLang="ko-KR" sz="900" b="0" i="1" smtClean="0">
                        <a:solidFill>
                          <a:schemeClr val="tx1"/>
                        </a:solidFill>
                        <a:latin typeface="Cambria Math" panose="02040503050406030204" pitchFamily="18" charset="0"/>
                      </a:rPr>
                      <m:t>𝑡𝑜𝑡𝑎𝑙</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𝑛𝑢𝑚</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𝑜𝑓</m:t>
                    </m:r>
                    <m:r>
                      <a:rPr kumimoji="1" lang="en-US" altLang="ko-KR" sz="900" b="0" i="1" smtClean="0">
                        <a:solidFill>
                          <a:schemeClr val="tx1"/>
                        </a:solidFill>
                        <a:latin typeface="Cambria Math" panose="02040503050406030204" pitchFamily="18" charset="0"/>
                      </a:rPr>
                      <m:t> </m:t>
                    </m:r>
                    <m:r>
                      <a:rPr kumimoji="1" lang="en-US" altLang="ko-KR" sz="900" b="0" i="1" smtClean="0">
                        <a:solidFill>
                          <a:schemeClr val="tx1"/>
                        </a:solidFill>
                        <a:latin typeface="Cambria Math" panose="02040503050406030204" pitchFamily="18" charset="0"/>
                      </a:rPr>
                      <m:t>𝑑𝑜𝑐𝑡𝑢𝑚𝑛𝑒𝑡</m:t>
                    </m:r>
                  </m:oMath>
                </a14:m>
                <a:endParaRPr kumimoji="1" lang="ko-KR" altLang="en-US" sz="900" dirty="0">
                  <a:solidFill>
                    <a:schemeClr val="tx1"/>
                  </a:solidFill>
                  <a:latin typeface="Helvetica"/>
                  <a:cs typeface="Helvetica"/>
                </a:endParaRPr>
              </a:p>
            </p:txBody>
          </p:sp>
        </mc:Choice>
        <mc:Fallback>
          <p:sp>
            <p:nvSpPr>
              <p:cNvPr id="43" name="TextBox 42">
                <a:extLst>
                  <a:ext uri="{FF2B5EF4-FFF2-40B4-BE49-F238E27FC236}">
                    <a16:creationId xmlns:a16="http://schemas.microsoft.com/office/drawing/2014/main" id="{D84DC1EC-474C-8D36-428F-700021D7A213}"/>
                  </a:ext>
                </a:extLst>
              </p:cNvPr>
              <p:cNvSpPr txBox="1">
                <a:spLocks noRot="1" noChangeAspect="1" noMove="1" noResize="1" noEditPoints="1" noAdjustHandles="1" noChangeArrowheads="1" noChangeShapeType="1" noTextEdit="1"/>
              </p:cNvSpPr>
              <p:nvPr/>
            </p:nvSpPr>
            <p:spPr>
              <a:xfrm>
                <a:off x="7485984" y="2652570"/>
                <a:ext cx="2640916" cy="643766"/>
              </a:xfrm>
              <a:prstGeom prst="rect">
                <a:avLst/>
              </a:prstGeom>
              <a:blipFill>
                <a:blip r:embed="rId5"/>
                <a:stretch>
                  <a:fillRect l="-2392" t="-1923" r="-478" b="-7692"/>
                </a:stretch>
              </a:blipFill>
            </p:spPr>
            <p:txBody>
              <a:bodyPr/>
              <a:lstStyle/>
              <a:p>
                <a:r>
                  <a:rPr lang="ko-KR" altLang="en-US">
                    <a:noFill/>
                  </a:rPr>
                  <a:t> </a:t>
                </a:r>
              </a:p>
            </p:txBody>
          </p:sp>
        </mc:Fallback>
      </mc:AlternateContent>
      <p:pic>
        <p:nvPicPr>
          <p:cNvPr id="45" name="Picture 4">
            <a:extLst>
              <a:ext uri="{FF2B5EF4-FFF2-40B4-BE49-F238E27FC236}">
                <a16:creationId xmlns:a16="http://schemas.microsoft.com/office/drawing/2014/main" id="{0A482AB9-DD56-88D5-233D-7E52C3AEBB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69288" y="3382203"/>
            <a:ext cx="1352325" cy="874689"/>
          </a:xfrm>
          <a:prstGeom prst="rect">
            <a:avLst/>
          </a:prstGeom>
          <a:noFill/>
          <a:extLst>
            <a:ext uri="{909E8E84-426E-40DD-AFC4-6F175D3DCCD1}">
              <a14:hiddenFill xmlns:a14="http://schemas.microsoft.com/office/drawing/2010/main">
                <a:solidFill>
                  <a:srgbClr val="FFFFFF"/>
                </a:solidFill>
              </a14:hiddenFill>
            </a:ext>
          </a:extLst>
        </p:spPr>
      </p:pic>
      <p:pic>
        <p:nvPicPr>
          <p:cNvPr id="46" name="그림 45" descr="지도, 텍스트, 아틀라스, 도표이(가) 표시된 사진&#10;&#10;자동 생성된 설명">
            <a:extLst>
              <a:ext uri="{FF2B5EF4-FFF2-40B4-BE49-F238E27FC236}">
                <a16:creationId xmlns:a16="http://schemas.microsoft.com/office/drawing/2014/main" id="{429F8F8B-9DCF-D0F3-8EE0-36C87CF30D91}"/>
              </a:ext>
            </a:extLst>
          </p:cNvPr>
          <p:cNvPicPr>
            <a:picLocks noChangeAspect="1"/>
          </p:cNvPicPr>
          <p:nvPr/>
        </p:nvPicPr>
        <p:blipFill>
          <a:blip r:embed="rId7"/>
          <a:stretch>
            <a:fillRect/>
          </a:stretch>
        </p:blipFill>
        <p:spPr>
          <a:xfrm>
            <a:off x="11060812" y="3742540"/>
            <a:ext cx="466199" cy="444312"/>
          </a:xfrm>
          <a:prstGeom prst="rect">
            <a:avLst/>
          </a:prstGeom>
        </p:spPr>
      </p:pic>
      <p:cxnSp>
        <p:nvCxnSpPr>
          <p:cNvPr id="48" name="직선 연결선[R] 47">
            <a:extLst>
              <a:ext uri="{FF2B5EF4-FFF2-40B4-BE49-F238E27FC236}">
                <a16:creationId xmlns:a16="http://schemas.microsoft.com/office/drawing/2014/main" id="{E6AD34C3-B9BB-D1C1-1026-209626A9416A}"/>
              </a:ext>
            </a:extLst>
          </p:cNvPr>
          <p:cNvCxnSpPr>
            <a:cxnSpLocks/>
          </p:cNvCxnSpPr>
          <p:nvPr/>
        </p:nvCxnSpPr>
        <p:spPr>
          <a:xfrm flipV="1">
            <a:off x="9815022" y="3713257"/>
            <a:ext cx="1368235" cy="15808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직선 연결선[R] 48">
            <a:extLst>
              <a:ext uri="{FF2B5EF4-FFF2-40B4-BE49-F238E27FC236}">
                <a16:creationId xmlns:a16="http://schemas.microsoft.com/office/drawing/2014/main" id="{2AA2218B-05CF-5ACE-69C3-E83685A058AD}"/>
              </a:ext>
            </a:extLst>
          </p:cNvPr>
          <p:cNvCxnSpPr>
            <a:cxnSpLocks/>
          </p:cNvCxnSpPr>
          <p:nvPr/>
        </p:nvCxnSpPr>
        <p:spPr>
          <a:xfrm>
            <a:off x="9815022" y="4131413"/>
            <a:ext cx="1567794" cy="54416"/>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72F662D-2158-97EB-AD5B-9326B5806C84}"/>
              </a:ext>
            </a:extLst>
          </p:cNvPr>
          <p:cNvSpPr txBox="1"/>
          <p:nvPr/>
        </p:nvSpPr>
        <p:spPr>
          <a:xfrm>
            <a:off x="8978744" y="4252097"/>
            <a:ext cx="1825519" cy="230832"/>
          </a:xfrm>
          <a:prstGeom prst="rect">
            <a:avLst/>
          </a:prstGeom>
          <a:noFill/>
        </p:spPr>
        <p:txBody>
          <a:bodyPr wrap="square" rtlCol="0">
            <a:spAutoFit/>
          </a:bodyPr>
          <a:lstStyle/>
          <a:p>
            <a:pPr algn="ctr"/>
            <a:r>
              <a:rPr kumimoji="1" lang="en-US" altLang="ko-KR" sz="900" dirty="0">
                <a:latin typeface="Helvetica"/>
                <a:cs typeface="Helvetica"/>
              </a:rPr>
              <a:t>&lt; 1</a:t>
            </a:r>
            <a:r>
              <a:rPr kumimoji="1" lang="en-US" altLang="ko-KR" sz="900" baseline="30000" dirty="0">
                <a:latin typeface="Helvetica"/>
                <a:cs typeface="Helvetica"/>
              </a:rPr>
              <a:t>st</a:t>
            </a:r>
            <a:r>
              <a:rPr kumimoji="1" lang="en-US" altLang="ko-KR" sz="900" dirty="0">
                <a:latin typeface="Helvetica"/>
                <a:cs typeface="Helvetica"/>
              </a:rPr>
              <a:t> SVC Result: Region&gt;</a:t>
            </a:r>
            <a:endParaRPr kumimoji="1" lang="ko-KR" altLang="en-US" sz="900" dirty="0">
              <a:latin typeface="Helvetica"/>
              <a:cs typeface="Helvetica"/>
            </a:endParaRPr>
          </a:p>
        </p:txBody>
      </p:sp>
      <p:sp>
        <p:nvSpPr>
          <p:cNvPr id="64" name="TextBox 63">
            <a:extLst>
              <a:ext uri="{FF2B5EF4-FFF2-40B4-BE49-F238E27FC236}">
                <a16:creationId xmlns:a16="http://schemas.microsoft.com/office/drawing/2014/main" id="{CE30D9A4-EC01-0183-52F0-D9DA24700654}"/>
              </a:ext>
            </a:extLst>
          </p:cNvPr>
          <p:cNvSpPr txBox="1"/>
          <p:nvPr/>
        </p:nvSpPr>
        <p:spPr>
          <a:xfrm>
            <a:off x="10624206" y="4261188"/>
            <a:ext cx="1567794" cy="230832"/>
          </a:xfrm>
          <a:prstGeom prst="rect">
            <a:avLst/>
          </a:prstGeom>
          <a:noFill/>
        </p:spPr>
        <p:txBody>
          <a:bodyPr wrap="square" rtlCol="0">
            <a:spAutoFit/>
          </a:bodyPr>
          <a:lstStyle/>
          <a:p>
            <a:pPr algn="ctr"/>
            <a:r>
              <a:rPr kumimoji="1" lang="en-US" altLang="ko-KR" sz="900" dirty="0">
                <a:latin typeface="Helvetica"/>
                <a:cs typeface="Helvetica"/>
              </a:rPr>
              <a:t>&lt; 2</a:t>
            </a:r>
            <a:r>
              <a:rPr kumimoji="1" lang="en-US" altLang="ko-KR" sz="900" baseline="30000" dirty="0">
                <a:latin typeface="Helvetica"/>
                <a:cs typeface="Helvetica"/>
              </a:rPr>
              <a:t>nd</a:t>
            </a:r>
            <a:r>
              <a:rPr kumimoji="1" lang="en-US" altLang="ko-KR" sz="900" dirty="0">
                <a:latin typeface="Helvetica"/>
                <a:cs typeface="Helvetica"/>
              </a:rPr>
              <a:t>  SVC Result: State &gt;</a:t>
            </a:r>
            <a:endParaRPr kumimoji="1" lang="ko-KR" altLang="en-US" sz="900" dirty="0">
              <a:latin typeface="Helvetica"/>
              <a:cs typeface="Helvetica"/>
            </a:endParaRPr>
          </a:p>
        </p:txBody>
      </p:sp>
      <p:graphicFrame>
        <p:nvGraphicFramePr>
          <p:cNvPr id="69" name="표 68">
            <a:extLst>
              <a:ext uri="{FF2B5EF4-FFF2-40B4-BE49-F238E27FC236}">
                <a16:creationId xmlns:a16="http://schemas.microsoft.com/office/drawing/2014/main" id="{905FADD6-84C9-3432-4332-1B04BB6BD80D}"/>
              </a:ext>
            </a:extLst>
          </p:cNvPr>
          <p:cNvGraphicFramePr>
            <a:graphicFrameLocks noGrp="1"/>
          </p:cNvGraphicFramePr>
          <p:nvPr>
            <p:extLst>
              <p:ext uri="{D42A27DB-BD31-4B8C-83A1-F6EECF244321}">
                <p14:modId xmlns:p14="http://schemas.microsoft.com/office/powerpoint/2010/main" val="1029908558"/>
              </p:ext>
            </p:extLst>
          </p:nvPr>
        </p:nvGraphicFramePr>
        <p:xfrm>
          <a:off x="4907353" y="5711965"/>
          <a:ext cx="5999925" cy="1005840"/>
        </p:xfrm>
        <a:graphic>
          <a:graphicData uri="http://schemas.openxmlformats.org/drawingml/2006/table">
            <a:tbl>
              <a:tblPr firstRow="1" bandRow="1">
                <a:tableStyleId>{5C22544A-7EE6-4342-B048-85BDC9FD1C3A}</a:tableStyleId>
              </a:tblPr>
              <a:tblGrid>
                <a:gridCol w="1199985">
                  <a:extLst>
                    <a:ext uri="{9D8B030D-6E8A-4147-A177-3AD203B41FA5}">
                      <a16:colId xmlns:a16="http://schemas.microsoft.com/office/drawing/2014/main" val="497845048"/>
                    </a:ext>
                  </a:extLst>
                </a:gridCol>
                <a:gridCol w="1199985">
                  <a:extLst>
                    <a:ext uri="{9D8B030D-6E8A-4147-A177-3AD203B41FA5}">
                      <a16:colId xmlns:a16="http://schemas.microsoft.com/office/drawing/2014/main" val="1763793076"/>
                    </a:ext>
                  </a:extLst>
                </a:gridCol>
                <a:gridCol w="1199985">
                  <a:extLst>
                    <a:ext uri="{9D8B030D-6E8A-4147-A177-3AD203B41FA5}">
                      <a16:colId xmlns:a16="http://schemas.microsoft.com/office/drawing/2014/main" val="2162366811"/>
                    </a:ext>
                  </a:extLst>
                </a:gridCol>
                <a:gridCol w="1199985">
                  <a:extLst>
                    <a:ext uri="{9D8B030D-6E8A-4147-A177-3AD203B41FA5}">
                      <a16:colId xmlns:a16="http://schemas.microsoft.com/office/drawing/2014/main" val="4269286624"/>
                    </a:ext>
                  </a:extLst>
                </a:gridCol>
                <a:gridCol w="1199985">
                  <a:extLst>
                    <a:ext uri="{9D8B030D-6E8A-4147-A177-3AD203B41FA5}">
                      <a16:colId xmlns:a16="http://schemas.microsoft.com/office/drawing/2014/main" val="3628570076"/>
                    </a:ext>
                  </a:extLst>
                </a:gridCol>
              </a:tblGrid>
              <a:tr h="206260">
                <a:tc>
                  <a:txBody>
                    <a:bodyPr/>
                    <a:lstStyle/>
                    <a:p>
                      <a:pPr algn="ctr"/>
                      <a:r>
                        <a:rPr lang="en-US" sz="1200" dirty="0"/>
                        <a:t>Region</a:t>
                      </a:r>
                    </a:p>
                  </a:txBody>
                  <a:tcPr/>
                </a:tc>
                <a:tc gridSpan="4">
                  <a:txBody>
                    <a:bodyPr/>
                    <a:lstStyle/>
                    <a:p>
                      <a:pPr algn="ctr"/>
                      <a:r>
                        <a:rPr lang="en-US" sz="1200" dirty="0"/>
                        <a:t>Common words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07329752"/>
                  </a:ext>
                </a:extLst>
              </a:tr>
              <a:tr h="183342">
                <a:tc>
                  <a:txBody>
                    <a:bodyPr/>
                    <a:lstStyle/>
                    <a:p>
                      <a:pPr algn="ctr"/>
                      <a:r>
                        <a:rPr lang="en-US" sz="900" b="1" dirty="0"/>
                        <a:t>Mountain</a:t>
                      </a:r>
                    </a:p>
                  </a:txBody>
                  <a:tcPr/>
                </a:tc>
                <a:tc>
                  <a:txBody>
                    <a:bodyPr/>
                    <a:lstStyle/>
                    <a:p>
                      <a:pPr algn="ctr"/>
                      <a:r>
                        <a:rPr lang="en-US" sz="1000" dirty="0" err="1"/>
                        <a:t>asu</a:t>
                      </a:r>
                      <a:endParaRPr lang="en-US" sz="1000" dirty="0"/>
                    </a:p>
                  </a:txBody>
                  <a:tcPr/>
                </a:tc>
                <a:tc>
                  <a:txBody>
                    <a:bodyPr/>
                    <a:lstStyle/>
                    <a:p>
                      <a:pPr algn="ctr"/>
                      <a:r>
                        <a:rPr lang="en-US" sz="1000" dirty="0" err="1"/>
                        <a:t>phx</a:t>
                      </a:r>
                      <a:endParaRPr lang="en-US" sz="1000" dirty="0"/>
                    </a:p>
                  </a:txBody>
                  <a:tcPr/>
                </a:tc>
                <a:tc>
                  <a:txBody>
                    <a:bodyPr/>
                    <a:lstStyle/>
                    <a:p>
                      <a:pPr algn="ctr"/>
                      <a:r>
                        <a:rPr lang="en-US" sz="1000" dirty="0" err="1"/>
                        <a:t>arizona</a:t>
                      </a:r>
                      <a:endParaRPr lang="en-US" sz="1000" dirty="0"/>
                    </a:p>
                  </a:txBody>
                  <a:tcPr/>
                </a:tc>
                <a:tc>
                  <a:txBody>
                    <a:bodyPr/>
                    <a:lstStyle/>
                    <a:p>
                      <a:pPr algn="ctr"/>
                      <a:r>
                        <a:rPr lang="en-US" sz="1000" dirty="0" err="1"/>
                        <a:t>kubball</a:t>
                      </a:r>
                      <a:endParaRPr lang="en-US" sz="1000" dirty="0"/>
                    </a:p>
                  </a:txBody>
                  <a:tcPr/>
                </a:tc>
                <a:extLst>
                  <a:ext uri="{0D108BD9-81ED-4DB2-BD59-A6C34878D82A}">
                    <a16:rowId xmlns:a16="http://schemas.microsoft.com/office/drawing/2014/main" val="3921125269"/>
                  </a:ext>
                </a:extLst>
              </a:tr>
              <a:tr h="183342">
                <a:tc>
                  <a:txBody>
                    <a:bodyPr/>
                    <a:lstStyle/>
                    <a:p>
                      <a:pPr algn="ctr"/>
                      <a:r>
                        <a:rPr lang="en-US" sz="900" b="1" dirty="0"/>
                        <a:t>NW Central</a:t>
                      </a:r>
                    </a:p>
                  </a:txBody>
                  <a:tcPr/>
                </a:tc>
                <a:tc>
                  <a:txBody>
                    <a:bodyPr/>
                    <a:lstStyle/>
                    <a:p>
                      <a:pPr algn="ctr"/>
                      <a:r>
                        <a:rPr lang="en-US" sz="1000" dirty="0" err="1"/>
                        <a:t>geeksquad</a:t>
                      </a:r>
                      <a:endParaRPr lang="en-US" sz="1000" dirty="0"/>
                    </a:p>
                  </a:txBody>
                  <a:tcPr/>
                </a:tc>
                <a:tc>
                  <a:txBody>
                    <a:bodyPr/>
                    <a:lstStyle/>
                    <a:p>
                      <a:pPr algn="ctr"/>
                      <a:r>
                        <a:rPr lang="en-US" sz="1000" dirty="0"/>
                        <a:t>hum</a:t>
                      </a:r>
                    </a:p>
                  </a:txBody>
                  <a:tcPr/>
                </a:tc>
                <a:tc>
                  <a:txBody>
                    <a:bodyPr/>
                    <a:lstStyle/>
                    <a:p>
                      <a:pPr algn="ctr"/>
                      <a:r>
                        <a:rPr lang="en-US" sz="1000" dirty="0" err="1"/>
                        <a:t>sherroncollins</a:t>
                      </a:r>
                      <a:endParaRPr lang="en-US" sz="1000" dirty="0"/>
                    </a:p>
                  </a:txBody>
                  <a:tcPr/>
                </a:tc>
                <a:tc>
                  <a:txBody>
                    <a:bodyPr/>
                    <a:lstStyle/>
                    <a:p>
                      <a:pPr algn="ctr"/>
                      <a:r>
                        <a:rPr lang="en-US" sz="1000" dirty="0" err="1"/>
                        <a:t>kubball</a:t>
                      </a:r>
                      <a:endParaRPr lang="en-US" sz="1000" dirty="0"/>
                    </a:p>
                  </a:txBody>
                  <a:tcPr/>
                </a:tc>
                <a:extLst>
                  <a:ext uri="{0D108BD9-81ED-4DB2-BD59-A6C34878D82A}">
                    <a16:rowId xmlns:a16="http://schemas.microsoft.com/office/drawing/2014/main" val="1288030499"/>
                  </a:ext>
                </a:extLst>
              </a:tr>
              <a:tr h="187970">
                <a:tc>
                  <a:txBody>
                    <a:bodyPr/>
                    <a:lstStyle/>
                    <a:p>
                      <a:pPr algn="ctr"/>
                      <a:r>
                        <a:rPr lang="en-US" sz="900" b="1" dirty="0"/>
                        <a:t>SW Central</a:t>
                      </a:r>
                    </a:p>
                  </a:txBody>
                  <a:tcPr/>
                </a:tc>
                <a:tc>
                  <a:txBody>
                    <a:bodyPr/>
                    <a:lstStyle/>
                    <a:p>
                      <a:pPr algn="ctr"/>
                      <a:r>
                        <a:rPr lang="en-US" sz="1000" dirty="0" err="1"/>
                        <a:t>texas</a:t>
                      </a:r>
                      <a:endParaRPr lang="en-US" sz="1000" dirty="0"/>
                    </a:p>
                  </a:txBody>
                  <a:tcPr/>
                </a:tc>
                <a:tc>
                  <a:txBody>
                    <a:bodyPr/>
                    <a:lstStyle/>
                    <a:p>
                      <a:pPr algn="ctr"/>
                      <a:r>
                        <a:rPr lang="en-US" sz="1000" dirty="0" err="1"/>
                        <a:t>dallas</a:t>
                      </a:r>
                      <a:endParaRPr lang="en-US" sz="1000" dirty="0"/>
                    </a:p>
                  </a:txBody>
                  <a:tcPr/>
                </a:tc>
                <a:tc>
                  <a:txBody>
                    <a:bodyPr/>
                    <a:lstStyle/>
                    <a:p>
                      <a:pPr algn="ctr"/>
                      <a:r>
                        <a:rPr lang="en-US" sz="1000" dirty="0" err="1"/>
                        <a:t>sse</a:t>
                      </a:r>
                      <a:endParaRPr lang="en-US" sz="1000" dirty="0"/>
                    </a:p>
                  </a:txBody>
                  <a:tcPr/>
                </a:tc>
                <a:tc>
                  <a:txBody>
                    <a:bodyPr/>
                    <a:lstStyle/>
                    <a:p>
                      <a:pPr algn="ctr"/>
                      <a:r>
                        <a:rPr lang="en-US" sz="1000" dirty="0" err="1"/>
                        <a:t>houston</a:t>
                      </a:r>
                      <a:endParaRPr lang="en-US" sz="1000" dirty="0"/>
                    </a:p>
                  </a:txBody>
                  <a:tcPr/>
                </a:tc>
                <a:extLst>
                  <a:ext uri="{0D108BD9-81ED-4DB2-BD59-A6C34878D82A}">
                    <a16:rowId xmlns:a16="http://schemas.microsoft.com/office/drawing/2014/main" val="448004758"/>
                  </a:ext>
                </a:extLst>
              </a:tr>
            </a:tbl>
          </a:graphicData>
        </a:graphic>
      </p:graphicFrame>
    </p:spTree>
    <p:extLst>
      <p:ext uri="{BB962C8B-B14F-4D97-AF65-F5344CB8AC3E}">
        <p14:creationId xmlns:p14="http://schemas.microsoft.com/office/powerpoint/2010/main" val="3101215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4430B-A545-1635-5268-8110B1B272B7}"/>
            </a:ext>
          </a:extLst>
        </p:cNvPr>
        <p:cNvGrpSpPr/>
        <p:nvPr/>
      </p:nvGrpSpPr>
      <p:grpSpPr>
        <a:xfrm>
          <a:off x="0" y="0"/>
          <a:ext cx="0" cy="0"/>
          <a:chOff x="0" y="0"/>
          <a:chExt cx="0" cy="0"/>
        </a:xfrm>
      </p:grpSpPr>
      <p:sp>
        <p:nvSpPr>
          <p:cNvPr id="25" name="모서리가 둥근 직사각형 24">
            <a:extLst>
              <a:ext uri="{FF2B5EF4-FFF2-40B4-BE49-F238E27FC236}">
                <a16:creationId xmlns:a16="http://schemas.microsoft.com/office/drawing/2014/main" id="{3D16D802-637B-EC59-8967-2AAB6109F6C6}"/>
              </a:ext>
            </a:extLst>
          </p:cNvPr>
          <p:cNvSpPr/>
          <p:nvPr/>
        </p:nvSpPr>
        <p:spPr>
          <a:xfrm>
            <a:off x="1261135" y="2994813"/>
            <a:ext cx="2233836" cy="1749506"/>
          </a:xfrm>
          <a:prstGeom prst="roundRect">
            <a:avLst>
              <a:gd name="adj" fmla="val 8425"/>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9B1B9F75-A7E5-245D-16A4-368A87B3EEB7}"/>
              </a:ext>
            </a:extLst>
          </p:cNvPr>
          <p:cNvSpPr txBox="1"/>
          <p:nvPr/>
        </p:nvSpPr>
        <p:spPr>
          <a:xfrm>
            <a:off x="269004" y="245765"/>
            <a:ext cx="9824036" cy="707886"/>
          </a:xfrm>
          <a:prstGeom prst="rect">
            <a:avLst/>
          </a:prstGeom>
          <a:noFill/>
        </p:spPr>
        <p:txBody>
          <a:bodyPr wrap="none" rtlCol="0">
            <a:spAutoFit/>
          </a:bodyPr>
          <a:lstStyle/>
          <a:p>
            <a:r>
              <a:rPr lang="en-US" sz="4000" dirty="0">
                <a:solidFill>
                  <a:srgbClr val="0B2340"/>
                </a:solidFill>
                <a:latin typeface="Arial" panose="020B0604020202020204" pitchFamily="34" charset="0"/>
                <a:cs typeface="Arial" panose="020B0604020202020204" pitchFamily="34" charset="0"/>
              </a:rPr>
              <a:t>Model Design &amp; Training – Location Model</a:t>
            </a:r>
          </a:p>
        </p:txBody>
      </p:sp>
      <p:sp>
        <p:nvSpPr>
          <p:cNvPr id="14" name="TextBox 13">
            <a:extLst>
              <a:ext uri="{FF2B5EF4-FFF2-40B4-BE49-F238E27FC236}">
                <a16:creationId xmlns:a16="http://schemas.microsoft.com/office/drawing/2014/main" id="{41053FB8-2F5A-2329-5E9C-80D639CC5897}"/>
              </a:ext>
            </a:extLst>
          </p:cNvPr>
          <p:cNvSpPr txBox="1"/>
          <p:nvPr/>
        </p:nvSpPr>
        <p:spPr>
          <a:xfrm>
            <a:off x="701826" y="908604"/>
            <a:ext cx="5310524" cy="369332"/>
          </a:xfrm>
          <a:prstGeom prst="rect">
            <a:avLst/>
          </a:prstGeom>
          <a:noFill/>
        </p:spPr>
        <p:txBody>
          <a:bodyPr wrap="square" rtlCol="0">
            <a:spAutoFit/>
          </a:bodyPr>
          <a:lstStyle/>
          <a:p>
            <a:r>
              <a:rPr lang="en-US" b="1" dirty="0">
                <a:solidFill>
                  <a:srgbClr val="F05A21"/>
                </a:solidFill>
                <a:latin typeface="Arial" panose="020B0604020202020204" pitchFamily="34" charset="0"/>
                <a:cs typeface="Arial" panose="020B0604020202020204" pitchFamily="34" charset="0"/>
              </a:rPr>
              <a:t>Fall 2024 – AI Practicum</a:t>
            </a:r>
          </a:p>
        </p:txBody>
      </p:sp>
      <p:sp>
        <p:nvSpPr>
          <p:cNvPr id="9" name="TextBox 8">
            <a:extLst>
              <a:ext uri="{FF2B5EF4-FFF2-40B4-BE49-F238E27FC236}">
                <a16:creationId xmlns:a16="http://schemas.microsoft.com/office/drawing/2014/main" id="{D3E446B7-AC57-EFF5-5D4A-99338B87A06E}"/>
              </a:ext>
            </a:extLst>
          </p:cNvPr>
          <p:cNvSpPr txBox="1"/>
          <p:nvPr/>
        </p:nvSpPr>
        <p:spPr>
          <a:xfrm>
            <a:off x="636388" y="1327517"/>
            <a:ext cx="11070992" cy="707886"/>
          </a:xfrm>
          <a:prstGeom prst="rect">
            <a:avLst/>
          </a:prstGeom>
          <a:noFill/>
          <a:ln>
            <a:noFill/>
          </a:ln>
        </p:spPr>
        <p:txBody>
          <a:bodyPr wrap="square" rtlCol="0">
            <a:spAutoFit/>
          </a:bodyPr>
          <a:lstStyle/>
          <a:p>
            <a:pPr marL="457200" indent="-457200" algn="l">
              <a:buFont typeface="Arial" panose="020B0604020202020204" pitchFamily="34" charset="0"/>
              <a:buChar char="•"/>
            </a:pPr>
            <a:r>
              <a:rPr kumimoji="1" lang="en-US" altLang="ko-KR" sz="2000" dirty="0">
                <a:solidFill>
                  <a:schemeClr val="accent1">
                    <a:lumMod val="75000"/>
                  </a:schemeClr>
                </a:solidFill>
                <a:latin typeface="Helvetica"/>
                <a:cs typeface="Helvetica"/>
              </a:rPr>
              <a:t>Foundation Model: Simplified BERT Model (</a:t>
            </a:r>
            <a:r>
              <a:rPr kumimoji="1" lang="en-US" altLang="ko-KR" sz="2000" dirty="0" err="1">
                <a:solidFill>
                  <a:schemeClr val="accent1">
                    <a:lumMod val="75000"/>
                  </a:schemeClr>
                </a:solidFill>
                <a:latin typeface="Helvetica"/>
                <a:cs typeface="Helvetica"/>
              </a:rPr>
              <a:t>HuggingFace</a:t>
            </a:r>
            <a:r>
              <a:rPr kumimoji="1" lang="en-US" altLang="ko-KR" sz="2000" dirty="0">
                <a:solidFill>
                  <a:schemeClr val="accent1">
                    <a:lumMod val="75000"/>
                  </a:schemeClr>
                </a:solidFill>
                <a:latin typeface="Helvetica"/>
                <a:cs typeface="Helvetica"/>
              </a:rPr>
              <a:t>)</a:t>
            </a:r>
          </a:p>
          <a:p>
            <a:pPr marL="457200" indent="-457200" algn="l">
              <a:buFont typeface="Arial" panose="020B0604020202020204" pitchFamily="34" charset="0"/>
              <a:buChar char="•"/>
            </a:pPr>
            <a:r>
              <a:rPr kumimoji="1" lang="en-US" altLang="ko-KR" sz="2000" dirty="0">
                <a:solidFill>
                  <a:schemeClr val="accent1">
                    <a:lumMod val="75000"/>
                  </a:schemeClr>
                </a:solidFill>
                <a:latin typeface="Helvetica"/>
                <a:cs typeface="Helvetica"/>
              </a:rPr>
              <a:t>Location Model: Convert Vector to Location with Uncertainty</a:t>
            </a:r>
            <a:endParaRPr kumimoji="1" lang="ko-KR" altLang="en-US" sz="2000" dirty="0">
              <a:solidFill>
                <a:schemeClr val="accent1">
                  <a:lumMod val="75000"/>
                </a:schemeClr>
              </a:solidFill>
              <a:latin typeface="Helvetica"/>
              <a:cs typeface="Helvetica"/>
            </a:endParaRPr>
          </a:p>
        </p:txBody>
      </p:sp>
      <p:sp>
        <p:nvSpPr>
          <p:cNvPr id="2" name="모서리가 둥근 직사각형 1">
            <a:extLst>
              <a:ext uri="{FF2B5EF4-FFF2-40B4-BE49-F238E27FC236}">
                <a16:creationId xmlns:a16="http://schemas.microsoft.com/office/drawing/2014/main" id="{3611250C-B78C-31AC-6FC5-320CCCCC63B4}"/>
              </a:ext>
            </a:extLst>
          </p:cNvPr>
          <p:cNvSpPr/>
          <p:nvPr/>
        </p:nvSpPr>
        <p:spPr>
          <a:xfrm>
            <a:off x="1466721" y="4004826"/>
            <a:ext cx="1822663" cy="606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t>BERT</a:t>
            </a:r>
          </a:p>
          <a:p>
            <a:pPr algn="ctr"/>
            <a:r>
              <a:rPr kumimoji="1" lang="en-US" altLang="ko-KR" sz="1400" dirty="0"/>
              <a:t>Model</a:t>
            </a:r>
            <a:endParaRPr kumimoji="1" lang="ko-KR" altLang="en-US" sz="1400" dirty="0"/>
          </a:p>
        </p:txBody>
      </p:sp>
      <p:sp>
        <p:nvSpPr>
          <p:cNvPr id="4" name="모서리가 둥근 직사각형 3">
            <a:extLst>
              <a:ext uri="{FF2B5EF4-FFF2-40B4-BE49-F238E27FC236}">
                <a16:creationId xmlns:a16="http://schemas.microsoft.com/office/drawing/2014/main" id="{42EDF044-132E-D444-23E8-410BB480A24B}"/>
              </a:ext>
            </a:extLst>
          </p:cNvPr>
          <p:cNvSpPr/>
          <p:nvPr/>
        </p:nvSpPr>
        <p:spPr>
          <a:xfrm>
            <a:off x="1466720" y="3177379"/>
            <a:ext cx="1822663" cy="57801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ko-KR" sz="1600" dirty="0"/>
              <a:t>Tokenizer</a:t>
            </a:r>
            <a:endParaRPr kumimoji="1" lang="ko-KR" altLang="en-US" sz="1600" dirty="0"/>
          </a:p>
        </p:txBody>
      </p:sp>
      <p:cxnSp>
        <p:nvCxnSpPr>
          <p:cNvPr id="6" name="직선 화살표 연결선 5">
            <a:extLst>
              <a:ext uri="{FF2B5EF4-FFF2-40B4-BE49-F238E27FC236}">
                <a16:creationId xmlns:a16="http://schemas.microsoft.com/office/drawing/2014/main" id="{66ECC1D1-94BE-1823-102B-CAA04759F5B5}"/>
              </a:ext>
            </a:extLst>
          </p:cNvPr>
          <p:cNvCxnSpPr>
            <a:cxnSpLocks/>
            <a:stCxn id="4" idx="2"/>
            <a:endCxn id="2" idx="0"/>
          </p:cNvCxnSpPr>
          <p:nvPr/>
        </p:nvCxnSpPr>
        <p:spPr>
          <a:xfrm>
            <a:off x="2378052" y="3755391"/>
            <a:ext cx="1" cy="249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11">
            <a:extLst>
              <a:ext uri="{FF2B5EF4-FFF2-40B4-BE49-F238E27FC236}">
                <a16:creationId xmlns:a16="http://schemas.microsoft.com/office/drawing/2014/main" id="{AD82E058-2DB7-9264-AAFB-CD68F5E611A7}"/>
              </a:ext>
            </a:extLst>
          </p:cNvPr>
          <p:cNvSpPr/>
          <p:nvPr/>
        </p:nvSpPr>
        <p:spPr>
          <a:xfrm>
            <a:off x="1466722" y="5118185"/>
            <a:ext cx="1822663" cy="747731"/>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dirty="0"/>
              <a:t>Location</a:t>
            </a:r>
          </a:p>
          <a:p>
            <a:pPr algn="ctr"/>
            <a:r>
              <a:rPr kumimoji="1" lang="en-US" altLang="ko-KR" dirty="0"/>
              <a:t>Model</a:t>
            </a:r>
            <a:endParaRPr kumimoji="1" lang="ko-KR" altLang="en-US" dirty="0"/>
          </a:p>
        </p:txBody>
      </p:sp>
      <p:cxnSp>
        <p:nvCxnSpPr>
          <p:cNvPr id="16" name="직선 화살표 연결선 15">
            <a:extLst>
              <a:ext uri="{FF2B5EF4-FFF2-40B4-BE49-F238E27FC236}">
                <a16:creationId xmlns:a16="http://schemas.microsoft.com/office/drawing/2014/main" id="{88307539-9EA6-A38D-5EAE-67753113F163}"/>
              </a:ext>
            </a:extLst>
          </p:cNvPr>
          <p:cNvCxnSpPr>
            <a:cxnSpLocks/>
            <a:stCxn id="2" idx="2"/>
            <a:endCxn id="12" idx="0"/>
          </p:cNvCxnSpPr>
          <p:nvPr/>
        </p:nvCxnSpPr>
        <p:spPr>
          <a:xfrm>
            <a:off x="2378053" y="4611784"/>
            <a:ext cx="1" cy="506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44EFFF5-A8F6-2480-4C37-B575F2C91840}"/>
              </a:ext>
            </a:extLst>
          </p:cNvPr>
          <p:cNvSpPr txBox="1"/>
          <p:nvPr/>
        </p:nvSpPr>
        <p:spPr>
          <a:xfrm>
            <a:off x="1913108" y="4759708"/>
            <a:ext cx="2233836" cy="338554"/>
          </a:xfrm>
          <a:prstGeom prst="rect">
            <a:avLst/>
          </a:prstGeom>
          <a:noFill/>
        </p:spPr>
        <p:txBody>
          <a:bodyPr wrap="square" rtlCol="0">
            <a:spAutoFit/>
          </a:bodyPr>
          <a:lstStyle/>
          <a:p>
            <a:pPr algn="ctr"/>
            <a:r>
              <a:rPr kumimoji="1" lang="en-US" altLang="ko-KR" sz="1600" dirty="0">
                <a:solidFill>
                  <a:srgbClr val="F26000"/>
                </a:solidFill>
                <a:latin typeface="Helvetica"/>
                <a:cs typeface="Helvetica"/>
              </a:rPr>
              <a:t>(Batch, 768)</a:t>
            </a:r>
            <a:endParaRPr kumimoji="1" lang="ko-KR" altLang="en-US" sz="1600" dirty="0">
              <a:solidFill>
                <a:srgbClr val="F26000"/>
              </a:solidFill>
              <a:latin typeface="Helvetica"/>
              <a:cs typeface="Helvetica"/>
            </a:endParaRPr>
          </a:p>
        </p:txBody>
      </p:sp>
      <p:sp>
        <p:nvSpPr>
          <p:cNvPr id="21" name="TextBox 20">
            <a:extLst>
              <a:ext uri="{FF2B5EF4-FFF2-40B4-BE49-F238E27FC236}">
                <a16:creationId xmlns:a16="http://schemas.microsoft.com/office/drawing/2014/main" id="{7F530D8B-C7A2-4A70-7E0A-AA32CE4313AD}"/>
              </a:ext>
            </a:extLst>
          </p:cNvPr>
          <p:cNvSpPr txBox="1"/>
          <p:nvPr/>
        </p:nvSpPr>
        <p:spPr>
          <a:xfrm>
            <a:off x="1183563" y="6138049"/>
            <a:ext cx="2388975" cy="646331"/>
          </a:xfrm>
          <a:prstGeom prst="rect">
            <a:avLst/>
          </a:prstGeom>
          <a:noFill/>
        </p:spPr>
        <p:txBody>
          <a:bodyPr wrap="square" rtlCol="0">
            <a:spAutoFit/>
          </a:bodyPr>
          <a:lstStyle/>
          <a:p>
            <a:pPr algn="ctr"/>
            <a:r>
              <a:rPr kumimoji="1" lang="en-US" altLang="ko-KR" dirty="0">
                <a:solidFill>
                  <a:srgbClr val="F26000"/>
                </a:solidFill>
                <a:latin typeface="Helvetica"/>
                <a:cs typeface="Helvetica"/>
              </a:rPr>
              <a:t>(Mean, Variation)</a:t>
            </a:r>
          </a:p>
          <a:p>
            <a:pPr algn="ctr"/>
            <a:r>
              <a:rPr kumimoji="1" lang="en-US" altLang="ko-KR" dirty="0">
                <a:solidFill>
                  <a:srgbClr val="F26000"/>
                </a:solidFill>
                <a:latin typeface="Helvetica"/>
                <a:cs typeface="Helvetica"/>
              </a:rPr>
              <a:t>of Location</a:t>
            </a:r>
            <a:endParaRPr kumimoji="1" lang="ko-KR" altLang="en-US" dirty="0">
              <a:solidFill>
                <a:srgbClr val="F26000"/>
              </a:solidFill>
              <a:latin typeface="Helvetica"/>
              <a:cs typeface="Helvetica"/>
            </a:endParaRPr>
          </a:p>
        </p:txBody>
      </p:sp>
      <p:cxnSp>
        <p:nvCxnSpPr>
          <p:cNvPr id="23" name="직선 화살표 연결선 22">
            <a:extLst>
              <a:ext uri="{FF2B5EF4-FFF2-40B4-BE49-F238E27FC236}">
                <a16:creationId xmlns:a16="http://schemas.microsoft.com/office/drawing/2014/main" id="{DE2BAEAE-84F9-23E8-B8D3-72BC6E53A875}"/>
              </a:ext>
            </a:extLst>
          </p:cNvPr>
          <p:cNvCxnSpPr>
            <a:cxnSpLocks/>
            <a:stCxn id="12" idx="2"/>
            <a:endCxn id="21" idx="0"/>
          </p:cNvCxnSpPr>
          <p:nvPr/>
        </p:nvCxnSpPr>
        <p:spPr>
          <a:xfrm flipH="1">
            <a:off x="2378051" y="5865916"/>
            <a:ext cx="3" cy="272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F488B988-C40E-D22C-1CA2-673D01D4C715}"/>
              </a:ext>
            </a:extLst>
          </p:cNvPr>
          <p:cNvCxnSpPr/>
          <p:nvPr/>
        </p:nvCxnSpPr>
        <p:spPr>
          <a:xfrm>
            <a:off x="2415581" y="2843085"/>
            <a:ext cx="0" cy="151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연결선[R] 51">
            <a:extLst>
              <a:ext uri="{FF2B5EF4-FFF2-40B4-BE49-F238E27FC236}">
                <a16:creationId xmlns:a16="http://schemas.microsoft.com/office/drawing/2014/main" id="{883533D7-A83F-B1DD-D68A-A4C4F6F29FB8}"/>
              </a:ext>
            </a:extLst>
          </p:cNvPr>
          <p:cNvCxnSpPr/>
          <p:nvPr/>
        </p:nvCxnSpPr>
        <p:spPr>
          <a:xfrm>
            <a:off x="513649" y="2989133"/>
            <a:ext cx="7474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직선 연결선[R] 52">
            <a:extLst>
              <a:ext uri="{FF2B5EF4-FFF2-40B4-BE49-F238E27FC236}">
                <a16:creationId xmlns:a16="http://schemas.microsoft.com/office/drawing/2014/main" id="{AA76368A-44F1-0DF0-0CC3-F1B9F3CE4734}"/>
              </a:ext>
            </a:extLst>
          </p:cNvPr>
          <p:cNvCxnSpPr/>
          <p:nvPr/>
        </p:nvCxnSpPr>
        <p:spPr>
          <a:xfrm>
            <a:off x="484620" y="2989133"/>
            <a:ext cx="7474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직선 연결선[R] 53">
            <a:extLst>
              <a:ext uri="{FF2B5EF4-FFF2-40B4-BE49-F238E27FC236}">
                <a16:creationId xmlns:a16="http://schemas.microsoft.com/office/drawing/2014/main" id="{72BF9835-CA85-59EC-9D75-EF83084F5F13}"/>
              </a:ext>
            </a:extLst>
          </p:cNvPr>
          <p:cNvCxnSpPr/>
          <p:nvPr/>
        </p:nvCxnSpPr>
        <p:spPr>
          <a:xfrm>
            <a:off x="484620" y="4752618"/>
            <a:ext cx="7474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직선 연결선[R] 54">
            <a:extLst>
              <a:ext uri="{FF2B5EF4-FFF2-40B4-BE49-F238E27FC236}">
                <a16:creationId xmlns:a16="http://schemas.microsoft.com/office/drawing/2014/main" id="{375E9B8F-9021-850A-6E16-92FDC1ADD14E}"/>
              </a:ext>
            </a:extLst>
          </p:cNvPr>
          <p:cNvCxnSpPr/>
          <p:nvPr/>
        </p:nvCxnSpPr>
        <p:spPr>
          <a:xfrm>
            <a:off x="484620" y="5884732"/>
            <a:ext cx="7474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717A565B-90C9-FA5B-6378-D3F7CDFC965E}"/>
              </a:ext>
            </a:extLst>
          </p:cNvPr>
          <p:cNvCxnSpPr/>
          <p:nvPr/>
        </p:nvCxnSpPr>
        <p:spPr>
          <a:xfrm>
            <a:off x="1008743" y="2989133"/>
            <a:ext cx="0" cy="17551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7F12C6B2-4E1F-B25B-4CA7-004A5189882D}"/>
              </a:ext>
            </a:extLst>
          </p:cNvPr>
          <p:cNvCxnSpPr>
            <a:cxnSpLocks/>
          </p:cNvCxnSpPr>
          <p:nvPr/>
        </p:nvCxnSpPr>
        <p:spPr>
          <a:xfrm>
            <a:off x="1008743" y="4752618"/>
            <a:ext cx="0" cy="11321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09631BF-4597-8244-5353-0CCA92984E3B}"/>
              </a:ext>
            </a:extLst>
          </p:cNvPr>
          <p:cNvSpPr txBox="1"/>
          <p:nvPr/>
        </p:nvSpPr>
        <p:spPr>
          <a:xfrm rot="16200000">
            <a:off x="9658" y="3741608"/>
            <a:ext cx="1415143" cy="276999"/>
          </a:xfrm>
          <a:prstGeom prst="rect">
            <a:avLst/>
          </a:prstGeom>
          <a:noFill/>
        </p:spPr>
        <p:txBody>
          <a:bodyPr wrap="square" rtlCol="0">
            <a:spAutoFit/>
          </a:bodyPr>
          <a:lstStyle/>
          <a:p>
            <a:pPr algn="l"/>
            <a:r>
              <a:rPr kumimoji="1" lang="en-US" altLang="ko-KR" sz="1200" dirty="0">
                <a:solidFill>
                  <a:srgbClr val="F26000"/>
                </a:solidFill>
                <a:latin typeface="Helvetica"/>
                <a:cs typeface="Helvetica"/>
              </a:rPr>
              <a:t>Foundation Model</a:t>
            </a:r>
            <a:endParaRPr kumimoji="1" lang="ko-KR" altLang="en-US" sz="1200" dirty="0">
              <a:solidFill>
                <a:srgbClr val="F26000"/>
              </a:solidFill>
              <a:latin typeface="Helvetica"/>
              <a:cs typeface="Helvetica"/>
            </a:endParaRPr>
          </a:p>
        </p:txBody>
      </p:sp>
      <p:sp>
        <p:nvSpPr>
          <p:cNvPr id="62" name="TextBox 61">
            <a:extLst>
              <a:ext uri="{FF2B5EF4-FFF2-40B4-BE49-F238E27FC236}">
                <a16:creationId xmlns:a16="http://schemas.microsoft.com/office/drawing/2014/main" id="{067BDD1A-DD4C-FEE4-B110-1B6F33A0E45A}"/>
              </a:ext>
            </a:extLst>
          </p:cNvPr>
          <p:cNvSpPr txBox="1"/>
          <p:nvPr/>
        </p:nvSpPr>
        <p:spPr>
          <a:xfrm rot="16200000">
            <a:off x="-5746" y="5156751"/>
            <a:ext cx="1415143" cy="276999"/>
          </a:xfrm>
          <a:prstGeom prst="rect">
            <a:avLst/>
          </a:prstGeom>
          <a:noFill/>
        </p:spPr>
        <p:txBody>
          <a:bodyPr wrap="square" rtlCol="0">
            <a:spAutoFit/>
          </a:bodyPr>
          <a:lstStyle/>
          <a:p>
            <a:pPr algn="ctr"/>
            <a:r>
              <a:rPr kumimoji="1" lang="en-US" altLang="ko-KR" sz="1200" dirty="0">
                <a:solidFill>
                  <a:srgbClr val="F26000"/>
                </a:solidFill>
                <a:latin typeface="Helvetica"/>
                <a:cs typeface="Helvetica"/>
              </a:rPr>
              <a:t>Our Model</a:t>
            </a:r>
            <a:endParaRPr kumimoji="1" lang="ko-KR" altLang="en-US" sz="1200" dirty="0">
              <a:solidFill>
                <a:srgbClr val="F26000"/>
              </a:solidFill>
              <a:latin typeface="Helvetica"/>
              <a:cs typeface="Helvetica"/>
            </a:endParaRPr>
          </a:p>
        </p:txBody>
      </p:sp>
      <p:cxnSp>
        <p:nvCxnSpPr>
          <p:cNvPr id="84" name="직선 연결선[R] 83">
            <a:extLst>
              <a:ext uri="{FF2B5EF4-FFF2-40B4-BE49-F238E27FC236}">
                <a16:creationId xmlns:a16="http://schemas.microsoft.com/office/drawing/2014/main" id="{73BFF522-C0EB-4B50-1E56-BEE923734058}"/>
              </a:ext>
            </a:extLst>
          </p:cNvPr>
          <p:cNvCxnSpPr>
            <a:cxnSpLocks/>
          </p:cNvCxnSpPr>
          <p:nvPr/>
        </p:nvCxnSpPr>
        <p:spPr>
          <a:xfrm>
            <a:off x="3289382" y="5865670"/>
            <a:ext cx="783288" cy="246"/>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41ED99E-B7DC-4F93-95AD-2296A3F75636}"/>
              </a:ext>
            </a:extLst>
          </p:cNvPr>
          <p:cNvSpPr txBox="1"/>
          <p:nvPr/>
        </p:nvSpPr>
        <p:spPr>
          <a:xfrm>
            <a:off x="4206888" y="2142707"/>
            <a:ext cx="7471455" cy="400110"/>
          </a:xfrm>
          <a:prstGeom prst="rect">
            <a:avLst/>
          </a:prstGeom>
          <a:noFill/>
          <a:ln>
            <a:noFill/>
          </a:ln>
        </p:spPr>
        <p:txBody>
          <a:bodyPr wrap="square" rtlCol="0">
            <a:spAutoFit/>
          </a:bodyPr>
          <a:lstStyle/>
          <a:p>
            <a:pPr marL="457200" indent="-457200" algn="l">
              <a:buFont typeface="Arial" panose="020B0604020202020204" pitchFamily="34" charset="0"/>
              <a:buChar char="•"/>
            </a:pPr>
            <a:r>
              <a:rPr kumimoji="1" lang="en-US" altLang="ko-KR" sz="2000" dirty="0">
                <a:solidFill>
                  <a:schemeClr val="accent1">
                    <a:lumMod val="75000"/>
                  </a:schemeClr>
                </a:solidFill>
                <a:latin typeface="Helvetica"/>
                <a:cs typeface="Helvetica"/>
              </a:rPr>
              <a:t>Model Output: </a:t>
            </a:r>
            <a:r>
              <a:rPr kumimoji="1" lang="en-US" altLang="ko-KR" sz="2000" b="1" dirty="0">
                <a:solidFill>
                  <a:srgbClr val="C00000"/>
                </a:solidFill>
                <a:latin typeface="Helvetica"/>
                <a:cs typeface="Helvetica"/>
              </a:rPr>
              <a:t>Mean &amp; Uncertainty(Variation)</a:t>
            </a:r>
            <a:r>
              <a:rPr kumimoji="1" lang="en-US" altLang="ko-KR" sz="2000" b="1" baseline="30000" dirty="0">
                <a:solidFill>
                  <a:srgbClr val="C00000"/>
                </a:solidFill>
                <a:latin typeface="Helvetica"/>
                <a:cs typeface="Helvetica"/>
              </a:rPr>
              <a:t>1  </a:t>
            </a:r>
            <a:r>
              <a:rPr kumimoji="1" lang="en-US" altLang="ko-KR" sz="2000" dirty="0">
                <a:solidFill>
                  <a:schemeClr val="accent1">
                    <a:lumMod val="75000"/>
                  </a:schemeClr>
                </a:solidFill>
                <a:latin typeface="Helvetica"/>
              </a:rPr>
              <a:t>of Location</a:t>
            </a:r>
            <a:endParaRPr kumimoji="1" lang="en-US" altLang="ko-KR" sz="2000" dirty="0">
              <a:solidFill>
                <a:schemeClr val="accent1">
                  <a:lumMod val="75000"/>
                </a:schemeClr>
              </a:solidFill>
              <a:latin typeface="Helvetica"/>
              <a:cs typeface="Helvetica"/>
            </a:endParaRPr>
          </a:p>
        </p:txBody>
      </p:sp>
      <p:grpSp>
        <p:nvGrpSpPr>
          <p:cNvPr id="3" name="그룹 2">
            <a:extLst>
              <a:ext uri="{FF2B5EF4-FFF2-40B4-BE49-F238E27FC236}">
                <a16:creationId xmlns:a16="http://schemas.microsoft.com/office/drawing/2014/main" id="{2222041E-BFD6-C270-599B-A004BF843B63}"/>
              </a:ext>
            </a:extLst>
          </p:cNvPr>
          <p:cNvGrpSpPr/>
          <p:nvPr/>
        </p:nvGrpSpPr>
        <p:grpSpPr>
          <a:xfrm>
            <a:off x="1412217" y="2350006"/>
            <a:ext cx="2500518" cy="410509"/>
            <a:chOff x="2831406" y="3065593"/>
            <a:chExt cx="2500518" cy="410509"/>
          </a:xfrm>
        </p:grpSpPr>
        <p:sp>
          <p:nvSpPr>
            <p:cNvPr id="5" name="TextBox 4">
              <a:extLst>
                <a:ext uri="{FF2B5EF4-FFF2-40B4-BE49-F238E27FC236}">
                  <a16:creationId xmlns:a16="http://schemas.microsoft.com/office/drawing/2014/main" id="{D12BB382-2FBE-0F0C-5408-0B1FC4B8E526}"/>
                </a:ext>
              </a:extLst>
            </p:cNvPr>
            <p:cNvSpPr txBox="1"/>
            <p:nvPr/>
          </p:nvSpPr>
          <p:spPr>
            <a:xfrm>
              <a:off x="3587367" y="3096680"/>
              <a:ext cx="1744557" cy="338554"/>
            </a:xfrm>
            <a:prstGeom prst="rect">
              <a:avLst/>
            </a:prstGeom>
            <a:noFill/>
          </p:spPr>
          <p:txBody>
            <a:bodyPr wrap="square" rtlCol="0">
              <a:spAutoFit/>
            </a:bodyPr>
            <a:lstStyle/>
            <a:p>
              <a:pPr algn="ctr"/>
              <a:r>
                <a:rPr kumimoji="1" lang="en-US" altLang="ko-KR" sz="1600" b="1" dirty="0">
                  <a:latin typeface="Helvetica"/>
                  <a:cs typeface="Helvetica"/>
                </a:rPr>
                <a:t>+ State Info</a:t>
              </a:r>
              <a:endParaRPr kumimoji="1" lang="ko-KR" altLang="en-US" sz="1600" b="1" dirty="0">
                <a:latin typeface="Helvetica"/>
                <a:cs typeface="Helvetica"/>
              </a:endParaRPr>
            </a:p>
          </p:txBody>
        </p:sp>
        <p:grpSp>
          <p:nvGrpSpPr>
            <p:cNvPr id="7" name="그룹 6">
              <a:extLst>
                <a:ext uri="{FF2B5EF4-FFF2-40B4-BE49-F238E27FC236}">
                  <a16:creationId xmlns:a16="http://schemas.microsoft.com/office/drawing/2014/main" id="{A56642B3-2DC6-07DA-AC8E-A67F1252EA6D}"/>
                </a:ext>
              </a:extLst>
            </p:cNvPr>
            <p:cNvGrpSpPr/>
            <p:nvPr/>
          </p:nvGrpSpPr>
          <p:grpSpPr>
            <a:xfrm>
              <a:off x="2831406" y="3065593"/>
              <a:ext cx="1000453" cy="410509"/>
              <a:chOff x="2239836" y="2454266"/>
              <a:chExt cx="1000453" cy="410509"/>
            </a:xfrm>
          </p:grpSpPr>
          <p:pic>
            <p:nvPicPr>
              <p:cNvPr id="8" name="그림 7" descr="텍스트, 스크린샷, 폰트이(가) 표시된 사진&#10;&#10;자동 생성된 설명">
                <a:extLst>
                  <a:ext uri="{FF2B5EF4-FFF2-40B4-BE49-F238E27FC236}">
                    <a16:creationId xmlns:a16="http://schemas.microsoft.com/office/drawing/2014/main" id="{B7A60F0B-C6EE-3F5F-C8BB-584E99E53BF8}"/>
                  </a:ext>
                </a:extLst>
              </p:cNvPr>
              <p:cNvPicPr>
                <a:picLocks noChangeAspect="1"/>
              </p:cNvPicPr>
              <p:nvPr/>
            </p:nvPicPr>
            <p:blipFill>
              <a:blip r:embed="rId3"/>
              <a:stretch>
                <a:fillRect/>
              </a:stretch>
            </p:blipFill>
            <p:spPr>
              <a:xfrm>
                <a:off x="2484328" y="2454266"/>
                <a:ext cx="755961" cy="293153"/>
              </a:xfrm>
              <a:prstGeom prst="rect">
                <a:avLst/>
              </a:prstGeom>
            </p:spPr>
          </p:pic>
          <p:pic>
            <p:nvPicPr>
              <p:cNvPr id="10" name="그림 9" descr="텍스트, 스크린샷, 폰트이(가) 표시된 사진&#10;&#10;자동 생성된 설명">
                <a:extLst>
                  <a:ext uri="{FF2B5EF4-FFF2-40B4-BE49-F238E27FC236}">
                    <a16:creationId xmlns:a16="http://schemas.microsoft.com/office/drawing/2014/main" id="{36A125BB-0F3C-A0B3-FFA1-6D84D45E7FCD}"/>
                  </a:ext>
                </a:extLst>
              </p:cNvPr>
              <p:cNvPicPr>
                <a:picLocks noChangeAspect="1"/>
              </p:cNvPicPr>
              <p:nvPr/>
            </p:nvPicPr>
            <p:blipFill>
              <a:blip r:embed="rId3"/>
              <a:stretch>
                <a:fillRect/>
              </a:stretch>
            </p:blipFill>
            <p:spPr>
              <a:xfrm>
                <a:off x="2420760" y="2478715"/>
                <a:ext cx="755961" cy="293153"/>
              </a:xfrm>
              <a:prstGeom prst="rect">
                <a:avLst/>
              </a:prstGeom>
            </p:spPr>
          </p:pic>
          <p:pic>
            <p:nvPicPr>
              <p:cNvPr id="11" name="그림 10" descr="텍스트, 스크린샷, 폰트이(가) 표시된 사진&#10;&#10;자동 생성된 설명">
                <a:extLst>
                  <a:ext uri="{FF2B5EF4-FFF2-40B4-BE49-F238E27FC236}">
                    <a16:creationId xmlns:a16="http://schemas.microsoft.com/office/drawing/2014/main" id="{13D0061C-CEFB-FC4F-944B-06DC115D12E3}"/>
                  </a:ext>
                </a:extLst>
              </p:cNvPr>
              <p:cNvPicPr>
                <a:picLocks noChangeAspect="1"/>
              </p:cNvPicPr>
              <p:nvPr/>
            </p:nvPicPr>
            <p:blipFill>
              <a:blip r:embed="rId3"/>
              <a:stretch>
                <a:fillRect/>
              </a:stretch>
            </p:blipFill>
            <p:spPr>
              <a:xfrm>
                <a:off x="2352302" y="2508054"/>
                <a:ext cx="755961" cy="293153"/>
              </a:xfrm>
              <a:prstGeom prst="rect">
                <a:avLst/>
              </a:prstGeom>
            </p:spPr>
          </p:pic>
          <p:pic>
            <p:nvPicPr>
              <p:cNvPr id="15" name="그림 14" descr="텍스트, 스크린샷, 폰트이(가) 표시된 사진&#10;&#10;자동 생성된 설명">
                <a:extLst>
                  <a:ext uri="{FF2B5EF4-FFF2-40B4-BE49-F238E27FC236}">
                    <a16:creationId xmlns:a16="http://schemas.microsoft.com/office/drawing/2014/main" id="{8BF4E83C-4236-C5C9-29CF-F75B5A5B2632}"/>
                  </a:ext>
                </a:extLst>
              </p:cNvPr>
              <p:cNvPicPr>
                <a:picLocks noChangeAspect="1"/>
              </p:cNvPicPr>
              <p:nvPr/>
            </p:nvPicPr>
            <p:blipFill>
              <a:blip r:embed="rId3"/>
              <a:stretch>
                <a:fillRect/>
              </a:stretch>
            </p:blipFill>
            <p:spPr>
              <a:xfrm>
                <a:off x="2298514" y="2537393"/>
                <a:ext cx="755961" cy="293153"/>
              </a:xfrm>
              <a:prstGeom prst="rect">
                <a:avLst/>
              </a:prstGeom>
            </p:spPr>
          </p:pic>
          <p:pic>
            <p:nvPicPr>
              <p:cNvPr id="18" name="그림 17" descr="텍스트, 스크린샷, 폰트이(가) 표시된 사진&#10;&#10;자동 생성된 설명">
                <a:extLst>
                  <a:ext uri="{FF2B5EF4-FFF2-40B4-BE49-F238E27FC236}">
                    <a16:creationId xmlns:a16="http://schemas.microsoft.com/office/drawing/2014/main" id="{7B220665-8200-5EBF-B3AD-8B13657DC239}"/>
                  </a:ext>
                </a:extLst>
              </p:cNvPr>
              <p:cNvPicPr>
                <a:picLocks noChangeAspect="1"/>
              </p:cNvPicPr>
              <p:nvPr/>
            </p:nvPicPr>
            <p:blipFill>
              <a:blip r:embed="rId3"/>
              <a:stretch>
                <a:fillRect/>
              </a:stretch>
            </p:blipFill>
            <p:spPr>
              <a:xfrm>
                <a:off x="2239836" y="2571622"/>
                <a:ext cx="755961" cy="293153"/>
              </a:xfrm>
              <a:prstGeom prst="rect">
                <a:avLst/>
              </a:prstGeom>
            </p:spPr>
          </p:pic>
        </p:grpSp>
      </p:grpSp>
      <p:sp>
        <p:nvSpPr>
          <p:cNvPr id="60" name="TextBox 59">
            <a:extLst>
              <a:ext uri="{FF2B5EF4-FFF2-40B4-BE49-F238E27FC236}">
                <a16:creationId xmlns:a16="http://schemas.microsoft.com/office/drawing/2014/main" id="{85CE4181-F182-51C0-E269-6EC0B6A68B0C}"/>
              </a:ext>
            </a:extLst>
          </p:cNvPr>
          <p:cNvSpPr txBox="1"/>
          <p:nvPr/>
        </p:nvSpPr>
        <p:spPr>
          <a:xfrm>
            <a:off x="3484968" y="6495819"/>
            <a:ext cx="8842690" cy="338426"/>
          </a:xfrm>
          <a:prstGeom prst="rect">
            <a:avLst/>
          </a:prstGeom>
          <a:noFill/>
        </p:spPr>
        <p:txBody>
          <a:bodyPr wrap="square">
            <a:spAutoFit/>
          </a:bodyPr>
          <a:lstStyle/>
          <a:p>
            <a:pPr algn="l">
              <a:lnSpc>
                <a:spcPts val="2099"/>
              </a:lnSpc>
              <a:spcAft>
                <a:spcPts val="900"/>
              </a:spcAft>
            </a:pPr>
            <a:r>
              <a:rPr lang="en" altLang="ko-KR" sz="1400" b="1" i="0" baseline="30000" dirty="0">
                <a:solidFill>
                  <a:srgbClr val="000000"/>
                </a:solidFill>
                <a:effectLst/>
                <a:latin typeface="Lucida Grande" panose="020B0600040502020204" pitchFamily="34" charset="0"/>
              </a:rPr>
              <a:t>1</a:t>
            </a:r>
            <a:r>
              <a:rPr lang="en" altLang="ko-KR" sz="1400" b="1" i="0" dirty="0">
                <a:solidFill>
                  <a:srgbClr val="000000"/>
                </a:solidFill>
                <a:effectLst/>
                <a:latin typeface="Lucida Grande" panose="020B0600040502020204" pitchFamily="34" charset="0"/>
              </a:rPr>
              <a:t>Multi-Task Learning Using Uncertainty to Weigh Losses for Scene Geometry and Semantics</a:t>
            </a:r>
          </a:p>
        </p:txBody>
      </p:sp>
      <p:pic>
        <p:nvPicPr>
          <p:cNvPr id="72" name="그림 71">
            <a:extLst>
              <a:ext uri="{FF2B5EF4-FFF2-40B4-BE49-F238E27FC236}">
                <a16:creationId xmlns:a16="http://schemas.microsoft.com/office/drawing/2014/main" id="{6121366D-F8E7-9F95-4DD2-60497B671505}"/>
              </a:ext>
            </a:extLst>
          </p:cNvPr>
          <p:cNvPicPr>
            <a:picLocks noChangeAspect="1"/>
          </p:cNvPicPr>
          <p:nvPr/>
        </p:nvPicPr>
        <p:blipFill>
          <a:blip r:embed="rId4"/>
          <a:stretch>
            <a:fillRect/>
          </a:stretch>
        </p:blipFill>
        <p:spPr>
          <a:xfrm>
            <a:off x="4345438" y="2628845"/>
            <a:ext cx="2669383" cy="1469797"/>
          </a:xfrm>
          <a:prstGeom prst="rect">
            <a:avLst/>
          </a:prstGeom>
        </p:spPr>
      </p:pic>
      <p:cxnSp>
        <p:nvCxnSpPr>
          <p:cNvPr id="78" name="직선 연결선[R] 77">
            <a:extLst>
              <a:ext uri="{FF2B5EF4-FFF2-40B4-BE49-F238E27FC236}">
                <a16:creationId xmlns:a16="http://schemas.microsoft.com/office/drawing/2014/main" id="{F9542988-E06F-BE20-F9DF-11806BFEC53F}"/>
              </a:ext>
            </a:extLst>
          </p:cNvPr>
          <p:cNvCxnSpPr/>
          <p:nvPr/>
        </p:nvCxnSpPr>
        <p:spPr>
          <a:xfrm>
            <a:off x="4206888" y="3936925"/>
            <a:ext cx="319295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직선 연결선[R] 79">
            <a:extLst>
              <a:ext uri="{FF2B5EF4-FFF2-40B4-BE49-F238E27FC236}">
                <a16:creationId xmlns:a16="http://schemas.microsoft.com/office/drawing/2014/main" id="{EEA945D5-5A1A-1EC8-F0F3-6FE5322058B4}"/>
              </a:ext>
            </a:extLst>
          </p:cNvPr>
          <p:cNvCxnSpPr>
            <a:cxnSpLocks/>
          </p:cNvCxnSpPr>
          <p:nvPr/>
        </p:nvCxnSpPr>
        <p:spPr>
          <a:xfrm>
            <a:off x="5709005" y="2628845"/>
            <a:ext cx="0" cy="1288830"/>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1B4C428C-11D9-FA40-2B75-DC8FDFF7D515}"/>
              </a:ext>
            </a:extLst>
          </p:cNvPr>
          <p:cNvCxnSpPr>
            <a:cxnSpLocks/>
          </p:cNvCxnSpPr>
          <p:nvPr/>
        </p:nvCxnSpPr>
        <p:spPr>
          <a:xfrm>
            <a:off x="5458748" y="3363743"/>
            <a:ext cx="5358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DA81529F-DCB2-A669-2454-1B2B144BFB7A}"/>
              </a:ext>
            </a:extLst>
          </p:cNvPr>
          <p:cNvSpPr txBox="1"/>
          <p:nvPr/>
        </p:nvSpPr>
        <p:spPr>
          <a:xfrm>
            <a:off x="4802340" y="3956176"/>
            <a:ext cx="1813330" cy="523220"/>
          </a:xfrm>
          <a:prstGeom prst="rect">
            <a:avLst/>
          </a:prstGeom>
          <a:noFill/>
        </p:spPr>
        <p:txBody>
          <a:bodyPr wrap="square" rtlCol="0">
            <a:spAutoFit/>
          </a:bodyPr>
          <a:lstStyle/>
          <a:p>
            <a:pPr algn="ctr"/>
            <a:r>
              <a:rPr kumimoji="1" lang="en-US" altLang="ko-KR" sz="1400" dirty="0">
                <a:solidFill>
                  <a:srgbClr val="F26000"/>
                </a:solidFill>
                <a:latin typeface="Helvetica"/>
                <a:cs typeface="Helvetica"/>
              </a:rPr>
              <a:t>Mean</a:t>
            </a:r>
          </a:p>
          <a:p>
            <a:pPr algn="ctr"/>
            <a:r>
              <a:rPr kumimoji="1" lang="en-US" altLang="ko-KR" sz="1400" dirty="0">
                <a:solidFill>
                  <a:srgbClr val="F26000"/>
                </a:solidFill>
                <a:latin typeface="Helvetica"/>
                <a:cs typeface="Helvetica"/>
              </a:rPr>
              <a:t>(Latitude, Longitude)</a:t>
            </a:r>
            <a:endParaRPr kumimoji="1" lang="ko-KR" altLang="en-US" sz="1400" dirty="0">
              <a:solidFill>
                <a:srgbClr val="F26000"/>
              </a:solidFill>
              <a:latin typeface="Helvetica"/>
              <a:cs typeface="Helvetica"/>
            </a:endParaRPr>
          </a:p>
        </p:txBody>
      </p:sp>
      <p:sp>
        <p:nvSpPr>
          <p:cNvPr id="94" name="TextBox 93">
            <a:extLst>
              <a:ext uri="{FF2B5EF4-FFF2-40B4-BE49-F238E27FC236}">
                <a16:creationId xmlns:a16="http://schemas.microsoft.com/office/drawing/2014/main" id="{3CA1B959-EEEC-5DFA-90BD-947595D2BF29}"/>
              </a:ext>
            </a:extLst>
          </p:cNvPr>
          <p:cNvSpPr txBox="1"/>
          <p:nvPr/>
        </p:nvSpPr>
        <p:spPr>
          <a:xfrm>
            <a:off x="5810058" y="3202712"/>
            <a:ext cx="737939" cy="307777"/>
          </a:xfrm>
          <a:prstGeom prst="rect">
            <a:avLst/>
          </a:prstGeom>
          <a:noFill/>
        </p:spPr>
        <p:txBody>
          <a:bodyPr wrap="square" rtlCol="0">
            <a:spAutoFit/>
          </a:bodyPr>
          <a:lstStyle/>
          <a:p>
            <a:pPr algn="ctr"/>
            <a:r>
              <a:rPr kumimoji="1" lang="en-US" altLang="ko-KR" sz="1400" dirty="0">
                <a:solidFill>
                  <a:srgbClr val="F26000"/>
                </a:solidFill>
                <a:latin typeface="Helvetica"/>
                <a:cs typeface="Helvetica"/>
              </a:rPr>
              <a:t>𝜎</a:t>
            </a:r>
            <a:r>
              <a:rPr kumimoji="1" lang="en-US" altLang="ko-KR" sz="1400" baseline="30000" dirty="0">
                <a:solidFill>
                  <a:srgbClr val="F26000"/>
                </a:solidFill>
                <a:latin typeface="Helvetica"/>
                <a:cs typeface="Helvetica"/>
              </a:rPr>
              <a:t>2</a:t>
            </a:r>
            <a:endParaRPr kumimoji="1" lang="ko-KR" altLang="en-US" sz="1400" baseline="30000" dirty="0">
              <a:solidFill>
                <a:srgbClr val="F26000"/>
              </a:solidFill>
              <a:latin typeface="Helvetica"/>
              <a:cs typeface="Helvetica"/>
            </a:endParaRPr>
          </a:p>
        </p:txBody>
      </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BAD5C58-C33D-BF5E-CF51-DA0C7A1C589F}"/>
                  </a:ext>
                </a:extLst>
              </p:cNvPr>
              <p:cNvSpPr txBox="1"/>
              <p:nvPr/>
            </p:nvSpPr>
            <p:spPr>
              <a:xfrm>
                <a:off x="7728980" y="2654705"/>
                <a:ext cx="4480772" cy="1593834"/>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ko-KR" sz="2000" b="0" i="1" smtClean="0">
                          <a:solidFill>
                            <a:schemeClr val="tx1"/>
                          </a:solidFill>
                          <a:latin typeface="Cambria Math" panose="02040503050406030204" pitchFamily="18" charset="0"/>
                          <a:cs typeface="Helvetica"/>
                        </a:rPr>
                        <m:t>𝐿𝑜𝑠𝑠</m:t>
                      </m:r>
                      <m:r>
                        <a:rPr kumimoji="1" lang="en-US" altLang="ko-KR" sz="2000" b="0" i="1" smtClean="0">
                          <a:solidFill>
                            <a:schemeClr val="tx1"/>
                          </a:solidFill>
                          <a:latin typeface="Cambria Math" panose="02040503050406030204" pitchFamily="18" charset="0"/>
                          <a:cs typeface="Helvetica"/>
                        </a:rPr>
                        <m:t>=</m:t>
                      </m:r>
                      <m:f>
                        <m:fPr>
                          <m:ctrlPr>
                            <a:rPr kumimoji="1" lang="en-US" altLang="ko-KR" sz="2000" b="0" i="1" smtClean="0">
                              <a:solidFill>
                                <a:schemeClr val="tx1"/>
                              </a:solidFill>
                              <a:latin typeface="Cambria Math" panose="02040503050406030204" pitchFamily="18" charset="0"/>
                            </a:rPr>
                          </m:ctrlPr>
                        </m:fPr>
                        <m:num>
                          <m:r>
                            <a:rPr kumimoji="1" lang="en-US" altLang="ko-KR" sz="2000" b="0" i="1" smtClean="0">
                              <a:solidFill>
                                <a:schemeClr val="tx1"/>
                              </a:solidFill>
                              <a:latin typeface="Cambria Math" panose="02040503050406030204" pitchFamily="18" charset="0"/>
                            </a:rPr>
                            <m:t>1</m:t>
                          </m:r>
                        </m:num>
                        <m:den>
                          <m:r>
                            <a:rPr kumimoji="1" lang="en-US" altLang="ko-KR" sz="2000" b="0" i="1" smtClean="0">
                              <a:solidFill>
                                <a:schemeClr val="tx1"/>
                              </a:solidFill>
                              <a:latin typeface="Cambria Math" panose="02040503050406030204" pitchFamily="18" charset="0"/>
                            </a:rPr>
                            <m:t>2</m:t>
                          </m:r>
                          <m:sSup>
                            <m:sSupPr>
                              <m:ctrlPr>
                                <a:rPr kumimoji="1" lang="en-US" altLang="ko-KR" sz="2000" b="0" i="1" smtClean="0">
                                  <a:solidFill>
                                    <a:schemeClr val="tx1"/>
                                  </a:solidFill>
                                  <a:latin typeface="Cambria Math" panose="02040503050406030204" pitchFamily="18" charset="0"/>
                                </a:rPr>
                              </m:ctrlPr>
                            </m:sSupPr>
                            <m:e>
                              <m:r>
                                <a:rPr kumimoji="1" lang="en-US" altLang="ko-KR" sz="2000" b="0" i="1" smtClean="0">
                                  <a:solidFill>
                                    <a:schemeClr val="tx1"/>
                                  </a:solidFill>
                                  <a:latin typeface="Cambria Math" panose="02040503050406030204" pitchFamily="18" charset="0"/>
                                  <a:ea typeface="Cambria Math" panose="02040503050406030204" pitchFamily="18" charset="0"/>
                                </a:rPr>
                                <m:t>𝜎</m:t>
                              </m:r>
                            </m:e>
                            <m:sup>
                              <m:r>
                                <a:rPr kumimoji="1" lang="en-US" altLang="ko-KR" sz="2000" b="0" i="1" smtClean="0">
                                  <a:solidFill>
                                    <a:schemeClr val="tx1"/>
                                  </a:solidFill>
                                  <a:latin typeface="Cambria Math" panose="02040503050406030204" pitchFamily="18" charset="0"/>
                                </a:rPr>
                                <m:t>2</m:t>
                              </m:r>
                            </m:sup>
                          </m:sSup>
                        </m:den>
                      </m:f>
                      <m:sSup>
                        <m:sSupPr>
                          <m:ctrlPr>
                            <a:rPr kumimoji="1" lang="en-US" altLang="ko-KR" sz="2000" b="0" i="1" smtClean="0">
                              <a:solidFill>
                                <a:schemeClr val="tx1"/>
                              </a:solidFill>
                              <a:latin typeface="Cambria Math" panose="02040503050406030204" pitchFamily="18" charset="0"/>
                            </a:rPr>
                          </m:ctrlPr>
                        </m:sSupPr>
                        <m:e>
                          <m:d>
                            <m:dPr>
                              <m:begChr m:val="‖"/>
                              <m:endChr m:val="‖"/>
                              <m:ctrlPr>
                                <a:rPr kumimoji="1" lang="en-US" altLang="ko-KR" sz="2000" b="0" i="1" smtClean="0">
                                  <a:solidFill>
                                    <a:schemeClr val="tx1"/>
                                  </a:solidFill>
                                  <a:latin typeface="Cambria Math" panose="02040503050406030204" pitchFamily="18" charset="0"/>
                                </a:rPr>
                              </m:ctrlPr>
                            </m:dPr>
                            <m:e>
                              <m:r>
                                <a:rPr kumimoji="1" lang="en-US" altLang="ko-KR" sz="2000" b="0" i="1" smtClean="0">
                                  <a:solidFill>
                                    <a:schemeClr val="tx1"/>
                                  </a:solidFill>
                                  <a:latin typeface="Cambria Math" panose="02040503050406030204" pitchFamily="18" charset="0"/>
                                </a:rPr>
                                <m:t>𝑦</m:t>
                              </m:r>
                              <m:r>
                                <a:rPr kumimoji="1" lang="en-US" altLang="ko-KR" sz="2000" b="0" i="1" smtClean="0">
                                  <a:solidFill>
                                    <a:schemeClr val="tx1"/>
                                  </a:solidFill>
                                  <a:latin typeface="Cambria Math" panose="02040503050406030204" pitchFamily="18" charset="0"/>
                                </a:rPr>
                                <m:t>−</m:t>
                              </m:r>
                              <m:r>
                                <a:rPr kumimoji="1" lang="en-US" altLang="ko-KR" sz="2000" b="0" i="1" smtClean="0">
                                  <a:solidFill>
                                    <a:schemeClr val="tx1"/>
                                  </a:solidFill>
                                  <a:latin typeface="Cambria Math" panose="02040503050406030204" pitchFamily="18" charset="0"/>
                                </a:rPr>
                                <m:t>𝑓</m:t>
                              </m:r>
                              <m:r>
                                <a:rPr kumimoji="1" lang="en-US" altLang="ko-KR" sz="2000" b="0" i="1" smtClean="0">
                                  <a:solidFill>
                                    <a:schemeClr val="tx1"/>
                                  </a:solidFill>
                                  <a:latin typeface="Cambria Math" panose="02040503050406030204" pitchFamily="18" charset="0"/>
                                </a:rPr>
                                <m:t>(</m:t>
                              </m:r>
                              <m:r>
                                <a:rPr kumimoji="1" lang="en-US" altLang="ko-KR" sz="2000" b="0" i="1" smtClean="0">
                                  <a:solidFill>
                                    <a:schemeClr val="tx1"/>
                                  </a:solidFill>
                                  <a:latin typeface="Cambria Math" panose="02040503050406030204" pitchFamily="18" charset="0"/>
                                </a:rPr>
                                <m:t>𝑥</m:t>
                              </m:r>
                              <m:r>
                                <a:rPr kumimoji="1" lang="en-US" altLang="ko-KR" sz="2000" b="0" i="1" smtClean="0">
                                  <a:solidFill>
                                    <a:schemeClr val="tx1"/>
                                  </a:solidFill>
                                  <a:latin typeface="Cambria Math" panose="02040503050406030204" pitchFamily="18" charset="0"/>
                                </a:rPr>
                                <m:t>)</m:t>
                              </m:r>
                            </m:e>
                          </m:d>
                        </m:e>
                        <m:sup>
                          <m:r>
                            <a:rPr kumimoji="1" lang="en-US" altLang="ko-KR" sz="2000" b="0" i="1" smtClean="0">
                              <a:solidFill>
                                <a:schemeClr val="tx1"/>
                              </a:solidFill>
                              <a:latin typeface="Cambria Math" panose="02040503050406030204" pitchFamily="18" charset="0"/>
                            </a:rPr>
                            <m:t>2</m:t>
                          </m:r>
                        </m:sup>
                      </m:sSup>
                      <m:r>
                        <a:rPr kumimoji="1" lang="en-US" altLang="ko-KR" sz="2000" b="0" i="1" smtClean="0">
                          <a:solidFill>
                            <a:schemeClr val="tx1"/>
                          </a:solidFill>
                          <a:latin typeface="Cambria Math" panose="02040503050406030204" pitchFamily="18" charset="0"/>
                        </a:rPr>
                        <m:t>+ </m:t>
                      </m:r>
                      <m:func>
                        <m:funcPr>
                          <m:ctrlPr>
                            <a:rPr kumimoji="1" lang="en-US" altLang="ko-KR" sz="2000" b="0" i="1" smtClean="0">
                              <a:solidFill>
                                <a:schemeClr val="tx1"/>
                              </a:solidFill>
                              <a:latin typeface="Cambria Math" panose="02040503050406030204" pitchFamily="18" charset="0"/>
                            </a:rPr>
                          </m:ctrlPr>
                        </m:funcPr>
                        <m:fName>
                          <m:r>
                            <m:rPr>
                              <m:sty m:val="p"/>
                            </m:rPr>
                            <a:rPr kumimoji="1" lang="en-US" altLang="ko-KR" sz="2000" b="0" i="0" smtClean="0">
                              <a:solidFill>
                                <a:schemeClr val="tx1"/>
                              </a:solidFill>
                              <a:latin typeface="Cambria Math" panose="02040503050406030204" pitchFamily="18" charset="0"/>
                            </a:rPr>
                            <m:t>log</m:t>
                          </m:r>
                        </m:fName>
                        <m:e>
                          <m:r>
                            <a:rPr kumimoji="1" lang="en-US" altLang="ko-KR" sz="2000" b="0" i="1" smtClean="0">
                              <a:solidFill>
                                <a:schemeClr val="tx1"/>
                              </a:solidFill>
                              <a:latin typeface="Cambria Math" panose="02040503050406030204" pitchFamily="18" charset="0"/>
                              <a:ea typeface="Cambria Math" panose="02040503050406030204" pitchFamily="18" charset="0"/>
                            </a:rPr>
                            <m:t>𝜎</m:t>
                          </m:r>
                        </m:e>
                      </m:func>
                    </m:oMath>
                  </m:oMathPara>
                </a14:m>
                <a:endParaRPr kumimoji="1" lang="en-US" altLang="ko-KR" sz="2000" b="0" i="1" dirty="0">
                  <a:solidFill>
                    <a:schemeClr val="tx1"/>
                  </a:solidFill>
                  <a:latin typeface="Cambria Math" panose="02040503050406030204" pitchFamily="18" charset="0"/>
                </a:endParaRPr>
              </a:p>
              <a:p>
                <a:pPr marL="342900" indent="-342900" algn="l">
                  <a:buFont typeface="Arial" panose="020B0604020202020204" pitchFamily="34" charset="0"/>
                  <a:buChar char="•"/>
                </a:pPr>
                <a14:m>
                  <m:oMath xmlns:m="http://schemas.openxmlformats.org/officeDocument/2006/math">
                    <m:r>
                      <a:rPr kumimoji="1" lang="en-US" altLang="ko-KR" sz="2000" b="0" i="1" smtClean="0">
                        <a:solidFill>
                          <a:schemeClr val="tx1"/>
                        </a:solidFill>
                        <a:latin typeface="Cambria Math" panose="02040503050406030204" pitchFamily="18" charset="0"/>
                      </a:rPr>
                      <m:t>𝑦</m:t>
                    </m:r>
                    <m:r>
                      <a:rPr kumimoji="1" lang="en-US" altLang="ko-KR" sz="2000" b="0" i="1" smtClean="0">
                        <a:solidFill>
                          <a:schemeClr val="tx1"/>
                        </a:solidFill>
                        <a:latin typeface="Cambria Math" panose="02040503050406030204" pitchFamily="18" charset="0"/>
                      </a:rPr>
                      <m:t>:</m:t>
                    </m:r>
                    <m:r>
                      <a:rPr kumimoji="1" lang="en-US" altLang="ko-KR" sz="2000" b="0" i="1" smtClean="0">
                        <a:solidFill>
                          <a:schemeClr val="tx1"/>
                        </a:solidFill>
                        <a:latin typeface="Cambria Math" panose="02040503050406030204" pitchFamily="18" charset="0"/>
                      </a:rPr>
                      <m:t>𝐺𝑇</m:t>
                    </m:r>
                  </m:oMath>
                </a14:m>
                <a:endParaRPr kumimoji="1" lang="en-US" altLang="ko-KR" sz="2000" b="0" dirty="0">
                  <a:solidFill>
                    <a:schemeClr val="tx1"/>
                  </a:solidFill>
                  <a:latin typeface="Helvetica"/>
                </a:endParaRPr>
              </a:p>
              <a:p>
                <a:pPr marL="342900" indent="-342900" algn="l">
                  <a:buFont typeface="Arial" panose="020B0604020202020204" pitchFamily="34" charset="0"/>
                  <a:buChar char="•"/>
                </a:pPr>
                <a14:m>
                  <m:oMath xmlns:m="http://schemas.openxmlformats.org/officeDocument/2006/math">
                    <m:r>
                      <a:rPr kumimoji="1" lang="en-US" altLang="ko-KR" sz="2000" b="0" i="1" smtClean="0">
                        <a:solidFill>
                          <a:schemeClr val="tx1"/>
                        </a:solidFill>
                        <a:latin typeface="Cambria Math" panose="02040503050406030204" pitchFamily="18" charset="0"/>
                      </a:rPr>
                      <m:t>𝑓</m:t>
                    </m:r>
                    <m:d>
                      <m:dPr>
                        <m:ctrlPr>
                          <a:rPr kumimoji="1" lang="en-US" altLang="ko-KR" sz="2000" b="0" i="1" smtClean="0">
                            <a:solidFill>
                              <a:schemeClr val="tx1"/>
                            </a:solidFill>
                            <a:latin typeface="Cambria Math" panose="02040503050406030204" pitchFamily="18" charset="0"/>
                          </a:rPr>
                        </m:ctrlPr>
                      </m:dPr>
                      <m:e>
                        <m:r>
                          <a:rPr kumimoji="1" lang="en-US" altLang="ko-KR" sz="2000" b="0" i="1" smtClean="0">
                            <a:solidFill>
                              <a:schemeClr val="tx1"/>
                            </a:solidFill>
                            <a:latin typeface="Cambria Math" panose="02040503050406030204" pitchFamily="18" charset="0"/>
                          </a:rPr>
                          <m:t>𝑥</m:t>
                        </m:r>
                      </m:e>
                    </m:d>
                    <m:r>
                      <a:rPr kumimoji="1" lang="en-US" altLang="ko-KR" sz="2000" b="0" i="1" smtClean="0">
                        <a:solidFill>
                          <a:schemeClr val="tx1"/>
                        </a:solidFill>
                        <a:latin typeface="Cambria Math" panose="02040503050406030204" pitchFamily="18" charset="0"/>
                      </a:rPr>
                      <m:t>:</m:t>
                    </m:r>
                    <m:r>
                      <a:rPr kumimoji="1" lang="en-US" altLang="ko-KR" sz="2000" b="0" i="1" smtClean="0">
                        <a:solidFill>
                          <a:schemeClr val="tx1"/>
                        </a:solidFill>
                        <a:latin typeface="Cambria Math" panose="02040503050406030204" pitchFamily="18" charset="0"/>
                      </a:rPr>
                      <m:t>𝑃𝑟𝑒𝑑𝑖𝑐𝑡𝑒𝑑</m:t>
                    </m:r>
                    <m:r>
                      <a:rPr kumimoji="1" lang="en-US" altLang="ko-KR" sz="2000" b="0" i="1" smtClean="0">
                        <a:solidFill>
                          <a:schemeClr val="tx1"/>
                        </a:solidFill>
                        <a:latin typeface="Cambria Math" panose="02040503050406030204" pitchFamily="18" charset="0"/>
                      </a:rPr>
                      <m:t> </m:t>
                    </m:r>
                    <m:r>
                      <a:rPr kumimoji="1" lang="en-US" altLang="ko-KR" sz="2000" b="0" i="1" smtClean="0">
                        <a:solidFill>
                          <a:schemeClr val="tx1"/>
                        </a:solidFill>
                        <a:latin typeface="Cambria Math" panose="02040503050406030204" pitchFamily="18" charset="0"/>
                      </a:rPr>
                      <m:t>𝑉𝑎𝑙𝑢𝑒</m:t>
                    </m:r>
                  </m:oMath>
                </a14:m>
                <a:endParaRPr kumimoji="1" lang="en-US" altLang="ko-KR" sz="2000" b="0" dirty="0">
                  <a:solidFill>
                    <a:schemeClr val="tx1"/>
                  </a:solidFill>
                  <a:latin typeface="Helvetica"/>
                </a:endParaRPr>
              </a:p>
              <a:p>
                <a:pPr marL="342900" indent="-342900" algn="l">
                  <a:buFont typeface="Arial" panose="020B0604020202020204" pitchFamily="34" charset="0"/>
                  <a:buChar char="•"/>
                </a:pPr>
                <a14:m>
                  <m:oMath xmlns:m="http://schemas.openxmlformats.org/officeDocument/2006/math">
                    <m:sSup>
                      <m:sSupPr>
                        <m:ctrlPr>
                          <a:rPr kumimoji="1" lang="en-US" altLang="ko-KR" sz="2000" b="0" i="1" smtClean="0">
                            <a:solidFill>
                              <a:schemeClr val="tx1"/>
                            </a:solidFill>
                            <a:latin typeface="Cambria Math" panose="02040503050406030204" pitchFamily="18" charset="0"/>
                          </a:rPr>
                        </m:ctrlPr>
                      </m:sSupPr>
                      <m:e>
                        <m:r>
                          <a:rPr kumimoji="1" lang="en-US" altLang="ko-KR" sz="2000" b="0" i="1" smtClean="0">
                            <a:solidFill>
                              <a:schemeClr val="tx1"/>
                            </a:solidFill>
                            <a:latin typeface="Cambria Math" panose="02040503050406030204" pitchFamily="18" charset="0"/>
                            <a:ea typeface="Cambria Math" panose="02040503050406030204" pitchFamily="18" charset="0"/>
                          </a:rPr>
                          <m:t>𝜎</m:t>
                        </m:r>
                      </m:e>
                      <m:sup>
                        <m:r>
                          <a:rPr kumimoji="1" lang="en-US" altLang="ko-KR" sz="2000" b="0" i="1" smtClean="0">
                            <a:solidFill>
                              <a:schemeClr val="tx1"/>
                            </a:solidFill>
                            <a:latin typeface="Cambria Math" panose="02040503050406030204" pitchFamily="18" charset="0"/>
                          </a:rPr>
                          <m:t>2</m:t>
                        </m:r>
                      </m:sup>
                    </m:sSup>
                    <m:r>
                      <a:rPr kumimoji="1" lang="en-US" altLang="ko-KR" sz="2000" b="0" i="1" smtClean="0">
                        <a:solidFill>
                          <a:schemeClr val="tx1"/>
                        </a:solidFill>
                        <a:latin typeface="Cambria Math" panose="02040503050406030204" pitchFamily="18" charset="0"/>
                      </a:rPr>
                      <m:t>:</m:t>
                    </m:r>
                    <m:r>
                      <a:rPr kumimoji="1" lang="en-US" altLang="ko-KR" sz="2000" b="0" i="1" smtClean="0">
                        <a:solidFill>
                          <a:schemeClr val="tx1"/>
                        </a:solidFill>
                        <a:latin typeface="Cambria Math" panose="02040503050406030204" pitchFamily="18" charset="0"/>
                      </a:rPr>
                      <m:t>𝑈𝑛𝑐𝑒𝑟𝑡𝑎𝑖𝑛𝑡𝑦</m:t>
                    </m:r>
                    <m:r>
                      <a:rPr kumimoji="1" lang="en-US" altLang="ko-KR" sz="2000" b="0" i="1" smtClean="0">
                        <a:solidFill>
                          <a:schemeClr val="tx1"/>
                        </a:solidFill>
                        <a:latin typeface="Cambria Math" panose="02040503050406030204" pitchFamily="18" charset="0"/>
                      </a:rPr>
                      <m:t> (</m:t>
                    </m:r>
                    <m:r>
                      <a:rPr kumimoji="1" lang="en-US" altLang="ko-KR" sz="2000" b="0" i="1" smtClean="0">
                        <a:solidFill>
                          <a:schemeClr val="tx1"/>
                        </a:solidFill>
                        <a:latin typeface="Cambria Math" panose="02040503050406030204" pitchFamily="18" charset="0"/>
                      </a:rPr>
                      <m:t>𝑣𝑎𝑟𝑖𝑎𝑡𝑖𝑜𝑛</m:t>
                    </m:r>
                    <m:r>
                      <a:rPr kumimoji="1" lang="en-US" altLang="ko-KR" sz="2000" b="0" i="1" smtClean="0">
                        <a:solidFill>
                          <a:schemeClr val="tx1"/>
                        </a:solidFill>
                        <a:latin typeface="Cambria Math" panose="02040503050406030204" pitchFamily="18" charset="0"/>
                      </a:rPr>
                      <m:t>)</m:t>
                    </m:r>
                  </m:oMath>
                </a14:m>
                <a:endParaRPr kumimoji="1" lang="en-US" altLang="ko-KR" sz="2000" b="0" dirty="0">
                  <a:solidFill>
                    <a:schemeClr val="tx1"/>
                  </a:solidFill>
                  <a:latin typeface="Helvetica"/>
                </a:endParaRPr>
              </a:p>
            </p:txBody>
          </p:sp>
        </mc:Choice>
        <mc:Fallback xmlns="">
          <p:sp>
            <p:nvSpPr>
              <p:cNvPr id="101" name="TextBox 100">
                <a:extLst>
                  <a:ext uri="{FF2B5EF4-FFF2-40B4-BE49-F238E27FC236}">
                    <a16:creationId xmlns:a16="http://schemas.microsoft.com/office/drawing/2014/main" id="{9BAD5C58-C33D-BF5E-CF51-DA0C7A1C589F}"/>
                  </a:ext>
                </a:extLst>
              </p:cNvPr>
              <p:cNvSpPr txBox="1">
                <a:spLocks noRot="1" noChangeAspect="1" noMove="1" noResize="1" noEditPoints="1" noAdjustHandles="1" noChangeArrowheads="1" noChangeShapeType="1" noTextEdit="1"/>
              </p:cNvSpPr>
              <p:nvPr/>
            </p:nvSpPr>
            <p:spPr>
              <a:xfrm>
                <a:off x="7728980" y="2654705"/>
                <a:ext cx="4480772" cy="1593834"/>
              </a:xfrm>
              <a:prstGeom prst="rect">
                <a:avLst/>
              </a:prstGeom>
              <a:blipFill>
                <a:blip r:embed="rId5"/>
                <a:stretch>
                  <a:fillRect l="-1130" b="-3937"/>
                </a:stretch>
              </a:blipFill>
            </p:spPr>
            <p:txBody>
              <a:bodyPr/>
              <a:lstStyle/>
              <a:p>
                <a:r>
                  <a:rPr lang="ko-KR" altLang="en-US">
                    <a:noFill/>
                  </a:rPr>
                  <a:t> </a:t>
                </a:r>
              </a:p>
            </p:txBody>
          </p:sp>
        </mc:Fallback>
      </mc:AlternateContent>
      <p:sp>
        <p:nvSpPr>
          <p:cNvPr id="102" name="TextBox 101">
            <a:extLst>
              <a:ext uri="{FF2B5EF4-FFF2-40B4-BE49-F238E27FC236}">
                <a16:creationId xmlns:a16="http://schemas.microsoft.com/office/drawing/2014/main" id="{2E371E12-0DB5-7419-2B8E-040DE0A4B7F2}"/>
              </a:ext>
            </a:extLst>
          </p:cNvPr>
          <p:cNvSpPr txBox="1"/>
          <p:nvPr/>
        </p:nvSpPr>
        <p:spPr>
          <a:xfrm>
            <a:off x="4200713" y="4715334"/>
            <a:ext cx="6569223" cy="1738938"/>
          </a:xfrm>
          <a:prstGeom prst="rect">
            <a:avLst/>
          </a:prstGeom>
          <a:noFill/>
          <a:ln>
            <a:noFill/>
          </a:ln>
        </p:spPr>
        <p:txBody>
          <a:bodyPr wrap="square" rtlCol="0">
            <a:spAutoFit/>
          </a:bodyPr>
          <a:lstStyle/>
          <a:p>
            <a:pPr marL="457200" indent="-457200" algn="l">
              <a:buFont typeface="Arial" panose="020B0604020202020204" pitchFamily="34" charset="0"/>
              <a:buChar char="•"/>
            </a:pPr>
            <a:r>
              <a:rPr kumimoji="1" lang="en-US" altLang="ko-KR" sz="2000" b="1" dirty="0">
                <a:solidFill>
                  <a:schemeClr val="accent1">
                    <a:lumMod val="75000"/>
                  </a:schemeClr>
                </a:solidFill>
                <a:latin typeface="Helvetica"/>
                <a:cs typeface="Helvetica"/>
              </a:rPr>
              <a:t>Test Result</a:t>
            </a:r>
          </a:p>
          <a:p>
            <a:pPr marL="914400" lvl="1" indent="-457200">
              <a:buFont typeface="Arial" panose="020B0604020202020204" pitchFamily="34" charset="0"/>
              <a:buChar char="•"/>
            </a:pPr>
            <a:r>
              <a:rPr kumimoji="1" lang="en-US" altLang="ko-KR" dirty="0">
                <a:solidFill>
                  <a:schemeClr val="accent1">
                    <a:lumMod val="75000"/>
                  </a:schemeClr>
                </a:solidFill>
                <a:latin typeface="Helvetica"/>
                <a:cs typeface="Helvetica"/>
              </a:rPr>
              <a:t>Avg Error: 168.42 km</a:t>
            </a:r>
          </a:p>
          <a:p>
            <a:pPr marL="914400" lvl="1" indent="-457200">
              <a:buFont typeface="Arial" panose="020B0604020202020204" pitchFamily="34" charset="0"/>
              <a:buChar char="•"/>
            </a:pPr>
            <a:endParaRPr kumimoji="1" lang="en-US" altLang="ko-KR" sz="100" b="1" dirty="0">
              <a:solidFill>
                <a:srgbClr val="C00000"/>
              </a:solidFill>
              <a:latin typeface="Helvetica"/>
              <a:cs typeface="Helvetica"/>
            </a:endParaRPr>
          </a:p>
          <a:p>
            <a:pPr marL="914400" lvl="1" indent="-457200">
              <a:buFont typeface="Arial" panose="020B0604020202020204" pitchFamily="34" charset="0"/>
              <a:buChar char="•"/>
            </a:pPr>
            <a:r>
              <a:rPr kumimoji="1" lang="en-US" altLang="ko-KR" b="1" dirty="0">
                <a:solidFill>
                  <a:srgbClr val="C00000"/>
                </a:solidFill>
                <a:latin typeface="Helvetica"/>
                <a:cs typeface="Helvetica"/>
              </a:rPr>
              <a:t>High Variation</a:t>
            </a:r>
            <a:r>
              <a:rPr kumimoji="1" lang="en-US" altLang="ko-KR" b="1" dirty="0">
                <a:solidFill>
                  <a:schemeClr val="accent1">
                    <a:lumMod val="75000"/>
                  </a:schemeClr>
                </a:solidFill>
                <a:latin typeface="Helvetica"/>
                <a:cs typeface="Helvetica"/>
              </a:rPr>
              <a:t> Avg Error: </a:t>
            </a:r>
            <a:r>
              <a:rPr kumimoji="1" lang="en-US" altLang="ko-KR" b="1" dirty="0">
                <a:solidFill>
                  <a:srgbClr val="C00000"/>
                </a:solidFill>
                <a:latin typeface="Helvetica"/>
                <a:cs typeface="Helvetica"/>
              </a:rPr>
              <a:t>401.66 km</a:t>
            </a:r>
          </a:p>
          <a:p>
            <a:pPr lvl="1"/>
            <a:r>
              <a:rPr kumimoji="1" lang="en-US" altLang="ko-KR" sz="1200" b="1" dirty="0">
                <a:solidFill>
                  <a:schemeClr val="accent1">
                    <a:lumMod val="75000"/>
                  </a:schemeClr>
                </a:solidFill>
                <a:latin typeface="Helvetica"/>
                <a:cs typeface="Helvetica"/>
              </a:rPr>
              <a:t>     (</a:t>
            </a:r>
            <a:r>
              <a:rPr kumimoji="1" lang="en-US" altLang="ko-KR" sz="1200" b="1" dirty="0" err="1">
                <a:solidFill>
                  <a:schemeClr val="accent1">
                    <a:lumMod val="75000"/>
                  </a:schemeClr>
                </a:solidFill>
                <a:latin typeface="Helvetica"/>
                <a:cs typeface="Helvetica"/>
              </a:rPr>
              <a:t>e.g</a:t>
            </a:r>
            <a:r>
              <a:rPr kumimoji="1" lang="en-US" altLang="ko-KR" sz="1200" b="1" dirty="0">
                <a:solidFill>
                  <a:schemeClr val="accent1">
                    <a:lumMod val="75000"/>
                  </a:schemeClr>
                </a:solidFill>
                <a:latin typeface="Helvetica"/>
                <a:cs typeface="Helvetica"/>
              </a:rPr>
              <a:t> “I don’t feel so good today!”, ”I am home now.”)</a:t>
            </a:r>
          </a:p>
          <a:p>
            <a:pPr lvl="1"/>
            <a:endParaRPr kumimoji="1" lang="en-US" altLang="ko-KR" sz="700" b="1" dirty="0">
              <a:solidFill>
                <a:schemeClr val="accent1">
                  <a:lumMod val="75000"/>
                </a:schemeClr>
              </a:solidFill>
              <a:latin typeface="Helvetica"/>
              <a:cs typeface="Helvetica"/>
            </a:endParaRPr>
          </a:p>
          <a:p>
            <a:pPr marL="914400" lvl="1" indent="-457200">
              <a:buFont typeface="Arial" panose="020B0604020202020204" pitchFamily="34" charset="0"/>
              <a:buChar char="•"/>
            </a:pPr>
            <a:r>
              <a:rPr kumimoji="1" lang="en-US" altLang="ko-KR" b="1" dirty="0">
                <a:solidFill>
                  <a:srgbClr val="C00000"/>
                </a:solidFill>
                <a:latin typeface="Helvetica"/>
                <a:cs typeface="Helvetica"/>
              </a:rPr>
              <a:t>Low Variation </a:t>
            </a:r>
            <a:r>
              <a:rPr kumimoji="1" lang="en-US" altLang="ko-KR" b="1" dirty="0">
                <a:solidFill>
                  <a:schemeClr val="accent1">
                    <a:lumMod val="75000"/>
                  </a:schemeClr>
                </a:solidFill>
                <a:latin typeface="Helvetica"/>
                <a:cs typeface="Helvetica"/>
              </a:rPr>
              <a:t>Avg Error: </a:t>
            </a:r>
            <a:r>
              <a:rPr kumimoji="1" lang="en-US" altLang="ko-KR" b="1" dirty="0">
                <a:solidFill>
                  <a:srgbClr val="C00000"/>
                </a:solidFill>
                <a:latin typeface="Helvetica"/>
                <a:cs typeface="Helvetica"/>
              </a:rPr>
              <a:t>34.88km</a:t>
            </a:r>
          </a:p>
          <a:p>
            <a:pPr lvl="1"/>
            <a:r>
              <a:rPr kumimoji="1" lang="en-US" altLang="ko-KR" sz="1200" b="1" dirty="0">
                <a:solidFill>
                  <a:schemeClr val="accent1">
                    <a:lumMod val="75000"/>
                  </a:schemeClr>
                </a:solidFill>
                <a:latin typeface="Helvetica"/>
                <a:cs typeface="Helvetica"/>
              </a:rPr>
              <a:t>     (</a:t>
            </a:r>
            <a:r>
              <a:rPr kumimoji="1" lang="en-US" altLang="ko-KR" sz="1200" b="1" dirty="0" err="1">
                <a:solidFill>
                  <a:schemeClr val="accent1">
                    <a:lumMod val="75000"/>
                  </a:schemeClr>
                </a:solidFill>
                <a:latin typeface="Helvetica"/>
                <a:cs typeface="Helvetica"/>
              </a:rPr>
              <a:t>e.g</a:t>
            </a:r>
            <a:r>
              <a:rPr kumimoji="1" lang="en-US" altLang="ko-KR" sz="1200" b="1" dirty="0">
                <a:solidFill>
                  <a:schemeClr val="accent1">
                    <a:lumMod val="75000"/>
                  </a:schemeClr>
                </a:solidFill>
                <a:latin typeface="Helvetica"/>
                <a:cs typeface="Helvetica"/>
              </a:rPr>
              <a:t> “I am in the river walk”, “New </a:t>
            </a:r>
            <a:r>
              <a:rPr kumimoji="1" lang="en-US" altLang="ko-KR" sz="1200" b="1" dirty="0" err="1">
                <a:solidFill>
                  <a:schemeClr val="accent1">
                    <a:lumMod val="75000"/>
                  </a:schemeClr>
                </a:solidFill>
                <a:latin typeface="Helvetica"/>
                <a:cs typeface="Helvetica"/>
              </a:rPr>
              <a:t>york</a:t>
            </a:r>
            <a:r>
              <a:rPr kumimoji="1" lang="en-US" altLang="ko-KR" sz="1200" b="1" dirty="0">
                <a:solidFill>
                  <a:schemeClr val="accent1">
                    <a:lumMod val="75000"/>
                  </a:schemeClr>
                </a:solidFill>
                <a:latin typeface="Helvetica"/>
                <a:cs typeface="Helvetica"/>
              </a:rPr>
              <a:t>, New </a:t>
            </a:r>
            <a:r>
              <a:rPr kumimoji="1" lang="en-US" altLang="ko-KR" sz="1200" b="1" dirty="0" err="1">
                <a:solidFill>
                  <a:schemeClr val="accent1">
                    <a:lumMod val="75000"/>
                  </a:schemeClr>
                </a:solidFill>
                <a:latin typeface="Helvetica"/>
                <a:cs typeface="Helvetica"/>
              </a:rPr>
              <a:t>york</a:t>
            </a:r>
            <a:r>
              <a:rPr kumimoji="1" lang="en-US" altLang="ko-KR" sz="1200" b="1" dirty="0">
                <a:solidFill>
                  <a:schemeClr val="accent1">
                    <a:lumMod val="75000"/>
                  </a:schemeClr>
                </a:solidFill>
                <a:latin typeface="Helvetica"/>
                <a:cs typeface="Helvetica"/>
              </a:rPr>
              <a:t>!!”)</a:t>
            </a:r>
            <a:endParaRPr kumimoji="1" lang="en-US" altLang="ko-KR" sz="1400" b="1" dirty="0">
              <a:solidFill>
                <a:schemeClr val="accent1">
                  <a:lumMod val="75000"/>
                </a:schemeClr>
              </a:solidFill>
              <a:latin typeface="Helvetica"/>
              <a:cs typeface="Helvetica"/>
            </a:endParaRPr>
          </a:p>
        </p:txBody>
      </p:sp>
      <p:cxnSp>
        <p:nvCxnSpPr>
          <p:cNvPr id="20" name="직선 연결선[R] 19">
            <a:extLst>
              <a:ext uri="{FF2B5EF4-FFF2-40B4-BE49-F238E27FC236}">
                <a16:creationId xmlns:a16="http://schemas.microsoft.com/office/drawing/2014/main" id="{4E8170ED-DF6A-F86E-C91E-0B9B280C16C1}"/>
              </a:ext>
            </a:extLst>
          </p:cNvPr>
          <p:cNvCxnSpPr>
            <a:cxnSpLocks/>
          </p:cNvCxnSpPr>
          <p:nvPr/>
        </p:nvCxnSpPr>
        <p:spPr>
          <a:xfrm>
            <a:off x="4115796" y="2381093"/>
            <a:ext cx="30483" cy="4080121"/>
          </a:xfrm>
          <a:prstGeom prst="line">
            <a:avLst/>
          </a:prstGeom>
          <a:ln w="38100" cmpd="dbl">
            <a:solidFill>
              <a:srgbClr val="495A70"/>
            </a:solidFill>
          </a:ln>
        </p:spPr>
        <p:style>
          <a:lnRef idx="1">
            <a:schemeClr val="accent1"/>
          </a:lnRef>
          <a:fillRef idx="0">
            <a:schemeClr val="accent1"/>
          </a:fillRef>
          <a:effectRef idx="0">
            <a:schemeClr val="accent1"/>
          </a:effectRef>
          <a:fontRef idx="minor">
            <a:schemeClr val="tx1"/>
          </a:fontRef>
        </p:style>
      </p:cxnSp>
      <p:cxnSp>
        <p:nvCxnSpPr>
          <p:cNvPr id="24" name="직선 연결선[R] 23">
            <a:extLst>
              <a:ext uri="{FF2B5EF4-FFF2-40B4-BE49-F238E27FC236}">
                <a16:creationId xmlns:a16="http://schemas.microsoft.com/office/drawing/2014/main" id="{C1B7D08E-308B-4751-28BC-E98647FEE64C}"/>
              </a:ext>
            </a:extLst>
          </p:cNvPr>
          <p:cNvCxnSpPr>
            <a:cxnSpLocks/>
          </p:cNvCxnSpPr>
          <p:nvPr/>
        </p:nvCxnSpPr>
        <p:spPr>
          <a:xfrm flipV="1">
            <a:off x="4284829" y="4587679"/>
            <a:ext cx="7651798" cy="24105"/>
          </a:xfrm>
          <a:prstGeom prst="line">
            <a:avLst/>
          </a:prstGeom>
          <a:ln w="38100" cmpd="dbl">
            <a:solidFill>
              <a:srgbClr val="495A70"/>
            </a:solidFill>
          </a:ln>
        </p:spPr>
        <p:style>
          <a:lnRef idx="1">
            <a:schemeClr val="accent1"/>
          </a:lnRef>
          <a:fillRef idx="0">
            <a:schemeClr val="accent1"/>
          </a:fillRef>
          <a:effectRef idx="0">
            <a:schemeClr val="accent1"/>
          </a:effectRef>
          <a:fontRef idx="minor">
            <a:schemeClr val="tx1"/>
          </a:fontRef>
        </p:style>
      </p:cxnSp>
      <p:pic>
        <p:nvPicPr>
          <p:cNvPr id="31" name="그림 30" descr="지도, 텍스트, 아틀라스, 도표이(가) 표시된 사진&#10;&#10;자동 생성된 설명">
            <a:extLst>
              <a:ext uri="{FF2B5EF4-FFF2-40B4-BE49-F238E27FC236}">
                <a16:creationId xmlns:a16="http://schemas.microsoft.com/office/drawing/2014/main" id="{20F8B8C7-83FD-F83A-023F-51DA856BE202}"/>
              </a:ext>
            </a:extLst>
          </p:cNvPr>
          <p:cNvPicPr>
            <a:picLocks noChangeAspect="1"/>
          </p:cNvPicPr>
          <p:nvPr/>
        </p:nvPicPr>
        <p:blipFill>
          <a:blip r:embed="rId6"/>
          <a:stretch>
            <a:fillRect/>
          </a:stretch>
        </p:blipFill>
        <p:spPr>
          <a:xfrm>
            <a:off x="9803154" y="4673787"/>
            <a:ext cx="1825520" cy="1739815"/>
          </a:xfrm>
          <a:prstGeom prst="rect">
            <a:avLst/>
          </a:prstGeom>
        </p:spPr>
      </p:pic>
      <p:sp>
        <p:nvSpPr>
          <p:cNvPr id="34" name="타원 33">
            <a:extLst>
              <a:ext uri="{FF2B5EF4-FFF2-40B4-BE49-F238E27FC236}">
                <a16:creationId xmlns:a16="http://schemas.microsoft.com/office/drawing/2014/main" id="{B2A45EAC-18D1-EF88-08AB-C6EE46FD5A77}"/>
              </a:ext>
            </a:extLst>
          </p:cNvPr>
          <p:cNvSpPr/>
          <p:nvPr/>
        </p:nvSpPr>
        <p:spPr>
          <a:xfrm>
            <a:off x="10871879" y="5812336"/>
            <a:ext cx="154135" cy="181103"/>
          </a:xfrm>
          <a:prstGeom prst="ellipse">
            <a:avLst/>
          </a:prstGeom>
          <a:solidFill>
            <a:schemeClr val="accent6">
              <a:lumMod val="40000"/>
              <a:lumOff val="6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2" name="타원 31">
            <a:extLst>
              <a:ext uri="{FF2B5EF4-FFF2-40B4-BE49-F238E27FC236}">
                <a16:creationId xmlns:a16="http://schemas.microsoft.com/office/drawing/2014/main" id="{39755041-3207-855A-2C39-50D83C544903}"/>
              </a:ext>
            </a:extLst>
          </p:cNvPr>
          <p:cNvSpPr/>
          <p:nvPr/>
        </p:nvSpPr>
        <p:spPr>
          <a:xfrm>
            <a:off x="10917141" y="5884732"/>
            <a:ext cx="55659" cy="4571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5" name="타원 34">
            <a:extLst>
              <a:ext uri="{FF2B5EF4-FFF2-40B4-BE49-F238E27FC236}">
                <a16:creationId xmlns:a16="http://schemas.microsoft.com/office/drawing/2014/main" id="{3DF3732C-27E1-A6CB-EBC1-FA1A2FC977C5}"/>
              </a:ext>
            </a:extLst>
          </p:cNvPr>
          <p:cNvSpPr/>
          <p:nvPr/>
        </p:nvSpPr>
        <p:spPr>
          <a:xfrm>
            <a:off x="10342501" y="5025211"/>
            <a:ext cx="461762" cy="460267"/>
          </a:xfrm>
          <a:prstGeom prst="ellipse">
            <a:avLst/>
          </a:prstGeom>
          <a:solidFill>
            <a:schemeClr val="accent4">
              <a:lumMod val="40000"/>
              <a:lumOff val="6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3" name="타원 32">
            <a:extLst>
              <a:ext uri="{FF2B5EF4-FFF2-40B4-BE49-F238E27FC236}">
                <a16:creationId xmlns:a16="http://schemas.microsoft.com/office/drawing/2014/main" id="{040FEF03-93E0-DB30-17F4-90A9422131C3}"/>
              </a:ext>
            </a:extLst>
          </p:cNvPr>
          <p:cNvSpPr/>
          <p:nvPr/>
        </p:nvSpPr>
        <p:spPr>
          <a:xfrm>
            <a:off x="10552706" y="5241687"/>
            <a:ext cx="55659" cy="4571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6" name="TextBox 35">
            <a:extLst>
              <a:ext uri="{FF2B5EF4-FFF2-40B4-BE49-F238E27FC236}">
                <a16:creationId xmlns:a16="http://schemas.microsoft.com/office/drawing/2014/main" id="{161B853E-6759-F939-E76B-D204BAEDD071}"/>
              </a:ext>
            </a:extLst>
          </p:cNvPr>
          <p:cNvSpPr txBox="1"/>
          <p:nvPr/>
        </p:nvSpPr>
        <p:spPr>
          <a:xfrm>
            <a:off x="10880444" y="4694001"/>
            <a:ext cx="826936" cy="369332"/>
          </a:xfrm>
          <a:prstGeom prst="rect">
            <a:avLst/>
          </a:prstGeom>
          <a:noFill/>
        </p:spPr>
        <p:txBody>
          <a:bodyPr wrap="square" rtlCol="0">
            <a:spAutoFit/>
          </a:bodyPr>
          <a:lstStyle/>
          <a:p>
            <a:pPr algn="l"/>
            <a:r>
              <a:rPr kumimoji="1" lang="en-US" altLang="ko-KR" sz="900" dirty="0">
                <a:solidFill>
                  <a:srgbClr val="F26000"/>
                </a:solidFill>
                <a:latin typeface="Helvetica"/>
                <a:cs typeface="Helvetica"/>
              </a:rPr>
              <a:t>High Variation</a:t>
            </a:r>
            <a:endParaRPr kumimoji="1" lang="ko-KR" altLang="en-US" sz="900" dirty="0">
              <a:solidFill>
                <a:srgbClr val="F26000"/>
              </a:solidFill>
              <a:latin typeface="Helvetica"/>
              <a:cs typeface="Helvetica"/>
            </a:endParaRPr>
          </a:p>
        </p:txBody>
      </p:sp>
      <p:cxnSp>
        <p:nvCxnSpPr>
          <p:cNvPr id="38" name="직선 화살표 연결선 37">
            <a:extLst>
              <a:ext uri="{FF2B5EF4-FFF2-40B4-BE49-F238E27FC236}">
                <a16:creationId xmlns:a16="http://schemas.microsoft.com/office/drawing/2014/main" id="{91594468-BCA4-D040-AF41-38696501E99C}"/>
              </a:ext>
            </a:extLst>
          </p:cNvPr>
          <p:cNvCxnSpPr>
            <a:cxnSpLocks/>
            <a:stCxn id="36" idx="1"/>
            <a:endCxn id="35" idx="7"/>
          </p:cNvCxnSpPr>
          <p:nvPr/>
        </p:nvCxnSpPr>
        <p:spPr>
          <a:xfrm flipH="1">
            <a:off x="10736640" y="4878667"/>
            <a:ext cx="143804" cy="21394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49424C0-5C6A-4523-6996-ED832092EA5A}"/>
              </a:ext>
            </a:extLst>
          </p:cNvPr>
          <p:cNvSpPr txBox="1"/>
          <p:nvPr/>
        </p:nvSpPr>
        <p:spPr>
          <a:xfrm>
            <a:off x="11382816" y="5996237"/>
            <a:ext cx="826936" cy="369332"/>
          </a:xfrm>
          <a:prstGeom prst="rect">
            <a:avLst/>
          </a:prstGeom>
          <a:noFill/>
        </p:spPr>
        <p:txBody>
          <a:bodyPr wrap="square" rtlCol="0">
            <a:spAutoFit/>
          </a:bodyPr>
          <a:lstStyle/>
          <a:p>
            <a:pPr algn="l"/>
            <a:r>
              <a:rPr kumimoji="1" lang="en-US" altLang="ko-KR" sz="900" dirty="0">
                <a:solidFill>
                  <a:srgbClr val="F26000"/>
                </a:solidFill>
                <a:latin typeface="Helvetica"/>
                <a:cs typeface="Helvetica"/>
              </a:rPr>
              <a:t>Low Variation</a:t>
            </a:r>
            <a:endParaRPr kumimoji="1" lang="ko-KR" altLang="en-US" sz="900" dirty="0">
              <a:solidFill>
                <a:srgbClr val="F26000"/>
              </a:solidFill>
              <a:latin typeface="Helvetica"/>
              <a:cs typeface="Helvetica"/>
            </a:endParaRPr>
          </a:p>
        </p:txBody>
      </p:sp>
      <p:cxnSp>
        <p:nvCxnSpPr>
          <p:cNvPr id="42" name="직선 화살표 연결선 41">
            <a:extLst>
              <a:ext uri="{FF2B5EF4-FFF2-40B4-BE49-F238E27FC236}">
                <a16:creationId xmlns:a16="http://schemas.microsoft.com/office/drawing/2014/main" id="{D35196E7-F64D-D6BA-FAF4-3DB449EC3DF0}"/>
              </a:ext>
            </a:extLst>
          </p:cNvPr>
          <p:cNvCxnSpPr>
            <a:cxnSpLocks/>
            <a:stCxn id="40" idx="1"/>
          </p:cNvCxnSpPr>
          <p:nvPr/>
        </p:nvCxnSpPr>
        <p:spPr>
          <a:xfrm flipH="1" flipV="1">
            <a:off x="11071276" y="5948204"/>
            <a:ext cx="311540" cy="23269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9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35CDB-BD2A-BDC4-0E60-0C8662757EC9}"/>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F5D94BA6-E08E-DB96-81FD-64E64E182B8F}"/>
              </a:ext>
            </a:extLst>
          </p:cNvPr>
          <p:cNvSpPr txBox="1"/>
          <p:nvPr/>
        </p:nvSpPr>
        <p:spPr>
          <a:xfrm>
            <a:off x="269004" y="245765"/>
            <a:ext cx="8940268" cy="707886"/>
          </a:xfrm>
          <a:prstGeom prst="rect">
            <a:avLst/>
          </a:prstGeom>
          <a:noFill/>
        </p:spPr>
        <p:txBody>
          <a:bodyPr wrap="none" rtlCol="0">
            <a:spAutoFit/>
          </a:bodyPr>
          <a:lstStyle/>
          <a:p>
            <a:r>
              <a:rPr lang="en-US" sz="4000" dirty="0">
                <a:solidFill>
                  <a:srgbClr val="0B2340"/>
                </a:solidFill>
                <a:latin typeface="Arial" panose="020B0604020202020204" pitchFamily="34" charset="0"/>
                <a:cs typeface="Arial" panose="020B0604020202020204" pitchFamily="34" charset="0"/>
              </a:rPr>
              <a:t>Additional Feature – Recommendation</a:t>
            </a:r>
          </a:p>
        </p:txBody>
      </p:sp>
      <p:sp>
        <p:nvSpPr>
          <p:cNvPr id="14" name="TextBox 13">
            <a:extLst>
              <a:ext uri="{FF2B5EF4-FFF2-40B4-BE49-F238E27FC236}">
                <a16:creationId xmlns:a16="http://schemas.microsoft.com/office/drawing/2014/main" id="{098A92F9-86EF-0589-3E2A-0488AA758ED6}"/>
              </a:ext>
            </a:extLst>
          </p:cNvPr>
          <p:cNvSpPr txBox="1"/>
          <p:nvPr/>
        </p:nvSpPr>
        <p:spPr>
          <a:xfrm>
            <a:off x="701826" y="908604"/>
            <a:ext cx="5310524" cy="369332"/>
          </a:xfrm>
          <a:prstGeom prst="rect">
            <a:avLst/>
          </a:prstGeom>
          <a:noFill/>
        </p:spPr>
        <p:txBody>
          <a:bodyPr wrap="square" rtlCol="0">
            <a:spAutoFit/>
          </a:bodyPr>
          <a:lstStyle/>
          <a:p>
            <a:r>
              <a:rPr lang="en-US" b="1" dirty="0">
                <a:solidFill>
                  <a:srgbClr val="F05A21"/>
                </a:solidFill>
                <a:latin typeface="Arial" panose="020B0604020202020204" pitchFamily="34" charset="0"/>
                <a:cs typeface="Arial" panose="020B0604020202020204" pitchFamily="34" charset="0"/>
              </a:rPr>
              <a:t>Fall 2024 – AI Practicum</a:t>
            </a:r>
          </a:p>
        </p:txBody>
      </p:sp>
      <p:sp>
        <p:nvSpPr>
          <p:cNvPr id="9" name="TextBox 8">
            <a:extLst>
              <a:ext uri="{FF2B5EF4-FFF2-40B4-BE49-F238E27FC236}">
                <a16:creationId xmlns:a16="http://schemas.microsoft.com/office/drawing/2014/main" id="{7B0DAF77-1585-D6E4-3533-1B6C6B1C7A27}"/>
              </a:ext>
            </a:extLst>
          </p:cNvPr>
          <p:cNvSpPr txBox="1"/>
          <p:nvPr/>
        </p:nvSpPr>
        <p:spPr>
          <a:xfrm>
            <a:off x="636388" y="1327517"/>
            <a:ext cx="11070992" cy="1323439"/>
          </a:xfrm>
          <a:prstGeom prst="rect">
            <a:avLst/>
          </a:prstGeom>
          <a:noFill/>
          <a:ln>
            <a:noFill/>
          </a:ln>
        </p:spPr>
        <p:txBody>
          <a:bodyPr wrap="square" rtlCol="0">
            <a:spAutoFit/>
          </a:bodyPr>
          <a:lstStyle/>
          <a:p>
            <a:pPr marL="457200" indent="-457200" algn="l">
              <a:buFont typeface="Arial" panose="020B0604020202020204" pitchFamily="34" charset="0"/>
              <a:buChar char="•"/>
            </a:pPr>
            <a:r>
              <a:rPr kumimoji="1" lang="en-US" altLang="ko-KR" sz="2000" dirty="0">
                <a:solidFill>
                  <a:schemeClr val="accent1">
                    <a:lumMod val="75000"/>
                  </a:schemeClr>
                </a:solidFill>
                <a:latin typeface="Helvetica"/>
                <a:cs typeface="Helvetica"/>
              </a:rPr>
              <a:t>Vectorized tweet(text) Clustering</a:t>
            </a:r>
          </a:p>
          <a:p>
            <a:pPr marL="914400" lvl="1" indent="-457200">
              <a:buFont typeface="Arial" panose="020B0604020202020204" pitchFamily="34" charset="0"/>
              <a:buChar char="•"/>
            </a:pPr>
            <a:r>
              <a:rPr lang="en" altLang="ko-KR" sz="2000" dirty="0">
                <a:solidFill>
                  <a:schemeClr val="accent1"/>
                </a:solidFill>
              </a:rPr>
              <a:t>Generate sentence embeddings by using pre-trained BERT model </a:t>
            </a:r>
          </a:p>
          <a:p>
            <a:pPr marL="914400" lvl="1" indent="-457200">
              <a:buFont typeface="Arial" panose="020B0604020202020204" pitchFamily="34" charset="0"/>
              <a:buChar char="•"/>
            </a:pPr>
            <a:r>
              <a:rPr kumimoji="1" lang="en-US" altLang="ko-KR" sz="2000" dirty="0">
                <a:solidFill>
                  <a:schemeClr val="accent1"/>
                </a:solidFill>
                <a:latin typeface="Helvetica"/>
                <a:cs typeface="Helvetica"/>
              </a:rPr>
              <a:t>Sentence Embedding with </a:t>
            </a:r>
            <a:r>
              <a:rPr kumimoji="1" lang="en" altLang="ko-KR" sz="2000" dirty="0">
                <a:solidFill>
                  <a:schemeClr val="accent1"/>
                </a:solidFill>
                <a:latin typeface="Helvetica"/>
                <a:cs typeface="Helvetica"/>
              </a:rPr>
              <a:t>Cosine Distance</a:t>
            </a:r>
          </a:p>
          <a:p>
            <a:pPr marL="914400" lvl="1" indent="-457200">
              <a:buFont typeface="Arial" panose="020B0604020202020204" pitchFamily="34" charset="0"/>
              <a:buChar char="•"/>
            </a:pPr>
            <a:r>
              <a:rPr kumimoji="1" lang="en-US" altLang="ko-KR" sz="2000" dirty="0">
                <a:solidFill>
                  <a:schemeClr val="accent1"/>
                </a:solidFill>
                <a:latin typeface="Helvetica"/>
                <a:cs typeface="Helvetica"/>
              </a:rPr>
              <a:t>Find the cosine distance with the other users post and </a:t>
            </a:r>
            <a:r>
              <a:rPr kumimoji="1" lang="en-US" altLang="ko-KR" sz="2000" b="1" dirty="0">
                <a:solidFill>
                  <a:srgbClr val="C00000"/>
                </a:solidFill>
                <a:latin typeface="Helvetica"/>
                <a:cs typeface="Helvetica"/>
              </a:rPr>
              <a:t>recommend top 5 related posts</a:t>
            </a:r>
          </a:p>
        </p:txBody>
      </p:sp>
      <p:sp>
        <p:nvSpPr>
          <p:cNvPr id="2" name="모서리가 둥근 직사각형 1">
            <a:extLst>
              <a:ext uri="{FF2B5EF4-FFF2-40B4-BE49-F238E27FC236}">
                <a16:creationId xmlns:a16="http://schemas.microsoft.com/office/drawing/2014/main" id="{AAA8DA4C-A110-FCFC-22A2-9F0FB9572E9A}"/>
              </a:ext>
            </a:extLst>
          </p:cNvPr>
          <p:cNvSpPr/>
          <p:nvPr/>
        </p:nvSpPr>
        <p:spPr>
          <a:xfrm>
            <a:off x="1466721" y="3543856"/>
            <a:ext cx="1822663" cy="10679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t>BERT</a:t>
            </a:r>
            <a:r>
              <a:rPr kumimoji="1" lang="ko-KR" altLang="en-US" sz="1400" dirty="0"/>
              <a:t> </a:t>
            </a:r>
            <a:r>
              <a:rPr kumimoji="1" lang="en-US" altLang="ko-KR" sz="1400" dirty="0"/>
              <a:t>Model</a:t>
            </a:r>
          </a:p>
        </p:txBody>
      </p:sp>
      <p:cxnSp>
        <p:nvCxnSpPr>
          <p:cNvPr id="16" name="직선 화살표 연결선 15">
            <a:extLst>
              <a:ext uri="{FF2B5EF4-FFF2-40B4-BE49-F238E27FC236}">
                <a16:creationId xmlns:a16="http://schemas.microsoft.com/office/drawing/2014/main" id="{765EDDA1-E1C3-3DB6-9615-340D39CAD44F}"/>
              </a:ext>
            </a:extLst>
          </p:cNvPr>
          <p:cNvCxnSpPr>
            <a:cxnSpLocks/>
            <a:stCxn id="2" idx="2"/>
          </p:cNvCxnSpPr>
          <p:nvPr/>
        </p:nvCxnSpPr>
        <p:spPr>
          <a:xfrm>
            <a:off x="2378053" y="4611783"/>
            <a:ext cx="1" cy="506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그룹 47">
            <a:extLst>
              <a:ext uri="{FF2B5EF4-FFF2-40B4-BE49-F238E27FC236}">
                <a16:creationId xmlns:a16="http://schemas.microsoft.com/office/drawing/2014/main" id="{BA8208B7-54DA-ABA7-C8EC-FA2F00B198D0}"/>
              </a:ext>
            </a:extLst>
          </p:cNvPr>
          <p:cNvGrpSpPr/>
          <p:nvPr/>
        </p:nvGrpSpPr>
        <p:grpSpPr>
          <a:xfrm>
            <a:off x="1918299" y="2721619"/>
            <a:ext cx="1064021" cy="439848"/>
            <a:chOff x="2176268" y="2454266"/>
            <a:chExt cx="1064021" cy="439848"/>
          </a:xfrm>
        </p:grpSpPr>
        <p:pic>
          <p:nvPicPr>
            <p:cNvPr id="37" name="그림 36" descr="텍스트, 스크린샷, 폰트이(가) 표시된 사진&#10;&#10;자동 생성된 설명">
              <a:extLst>
                <a:ext uri="{FF2B5EF4-FFF2-40B4-BE49-F238E27FC236}">
                  <a16:creationId xmlns:a16="http://schemas.microsoft.com/office/drawing/2014/main" id="{51FD63F5-1D3D-EEEC-B0C5-A116781CD55E}"/>
                </a:ext>
              </a:extLst>
            </p:cNvPr>
            <p:cNvPicPr>
              <a:picLocks noChangeAspect="1"/>
            </p:cNvPicPr>
            <p:nvPr/>
          </p:nvPicPr>
          <p:blipFill>
            <a:blip r:embed="rId3"/>
            <a:stretch>
              <a:fillRect/>
            </a:stretch>
          </p:blipFill>
          <p:spPr>
            <a:xfrm>
              <a:off x="2484328" y="2454266"/>
              <a:ext cx="755961" cy="293153"/>
            </a:xfrm>
            <a:prstGeom prst="rect">
              <a:avLst/>
            </a:prstGeom>
          </p:spPr>
        </p:pic>
        <p:pic>
          <p:nvPicPr>
            <p:cNvPr id="43" name="그림 42" descr="텍스트, 스크린샷, 폰트이(가) 표시된 사진&#10;&#10;자동 생성된 설명">
              <a:extLst>
                <a:ext uri="{FF2B5EF4-FFF2-40B4-BE49-F238E27FC236}">
                  <a16:creationId xmlns:a16="http://schemas.microsoft.com/office/drawing/2014/main" id="{8645CCCF-9EBB-7377-F049-7DF439349A21}"/>
                </a:ext>
              </a:extLst>
            </p:cNvPr>
            <p:cNvPicPr>
              <a:picLocks noChangeAspect="1"/>
            </p:cNvPicPr>
            <p:nvPr/>
          </p:nvPicPr>
          <p:blipFill>
            <a:blip r:embed="rId3"/>
            <a:stretch>
              <a:fillRect/>
            </a:stretch>
          </p:blipFill>
          <p:spPr>
            <a:xfrm>
              <a:off x="2420760" y="2478715"/>
              <a:ext cx="755961" cy="293153"/>
            </a:xfrm>
            <a:prstGeom prst="rect">
              <a:avLst/>
            </a:prstGeom>
          </p:spPr>
        </p:pic>
        <p:pic>
          <p:nvPicPr>
            <p:cNvPr id="44" name="그림 43" descr="텍스트, 스크린샷, 폰트이(가) 표시된 사진&#10;&#10;자동 생성된 설명">
              <a:extLst>
                <a:ext uri="{FF2B5EF4-FFF2-40B4-BE49-F238E27FC236}">
                  <a16:creationId xmlns:a16="http://schemas.microsoft.com/office/drawing/2014/main" id="{A653029E-8BD7-4A1F-5C0B-B5B7728A50E8}"/>
                </a:ext>
              </a:extLst>
            </p:cNvPr>
            <p:cNvPicPr>
              <a:picLocks noChangeAspect="1"/>
            </p:cNvPicPr>
            <p:nvPr/>
          </p:nvPicPr>
          <p:blipFill>
            <a:blip r:embed="rId3"/>
            <a:stretch>
              <a:fillRect/>
            </a:stretch>
          </p:blipFill>
          <p:spPr>
            <a:xfrm>
              <a:off x="2352302" y="2508054"/>
              <a:ext cx="755961" cy="293153"/>
            </a:xfrm>
            <a:prstGeom prst="rect">
              <a:avLst/>
            </a:prstGeom>
          </p:spPr>
        </p:pic>
        <p:pic>
          <p:nvPicPr>
            <p:cNvPr id="45" name="그림 44" descr="텍스트, 스크린샷, 폰트이(가) 표시된 사진&#10;&#10;자동 생성된 설명">
              <a:extLst>
                <a:ext uri="{FF2B5EF4-FFF2-40B4-BE49-F238E27FC236}">
                  <a16:creationId xmlns:a16="http://schemas.microsoft.com/office/drawing/2014/main" id="{C2E93E69-D63F-BC1A-451B-5FEAFA45DA28}"/>
                </a:ext>
              </a:extLst>
            </p:cNvPr>
            <p:cNvPicPr>
              <a:picLocks noChangeAspect="1"/>
            </p:cNvPicPr>
            <p:nvPr/>
          </p:nvPicPr>
          <p:blipFill>
            <a:blip r:embed="rId3"/>
            <a:stretch>
              <a:fillRect/>
            </a:stretch>
          </p:blipFill>
          <p:spPr>
            <a:xfrm>
              <a:off x="2298514" y="2537393"/>
              <a:ext cx="755961" cy="293153"/>
            </a:xfrm>
            <a:prstGeom prst="rect">
              <a:avLst/>
            </a:prstGeom>
          </p:spPr>
        </p:pic>
        <p:pic>
          <p:nvPicPr>
            <p:cNvPr id="46" name="그림 45" descr="텍스트, 스크린샷, 폰트이(가) 표시된 사진&#10;&#10;자동 생성된 설명">
              <a:extLst>
                <a:ext uri="{FF2B5EF4-FFF2-40B4-BE49-F238E27FC236}">
                  <a16:creationId xmlns:a16="http://schemas.microsoft.com/office/drawing/2014/main" id="{6E217164-C3CF-93B2-6A14-EEE7BA4DB15D}"/>
                </a:ext>
              </a:extLst>
            </p:cNvPr>
            <p:cNvPicPr>
              <a:picLocks noChangeAspect="1"/>
            </p:cNvPicPr>
            <p:nvPr/>
          </p:nvPicPr>
          <p:blipFill>
            <a:blip r:embed="rId3"/>
            <a:stretch>
              <a:fillRect/>
            </a:stretch>
          </p:blipFill>
          <p:spPr>
            <a:xfrm>
              <a:off x="2239836" y="2571622"/>
              <a:ext cx="755961" cy="293153"/>
            </a:xfrm>
            <a:prstGeom prst="rect">
              <a:avLst/>
            </a:prstGeom>
          </p:spPr>
        </p:pic>
        <p:pic>
          <p:nvPicPr>
            <p:cNvPr id="47" name="그림 46" descr="텍스트, 스크린샷, 폰트이(가) 표시된 사진&#10;&#10;자동 생성된 설명">
              <a:extLst>
                <a:ext uri="{FF2B5EF4-FFF2-40B4-BE49-F238E27FC236}">
                  <a16:creationId xmlns:a16="http://schemas.microsoft.com/office/drawing/2014/main" id="{54914FE8-CB52-FBEE-95EF-C27CCC388520}"/>
                </a:ext>
              </a:extLst>
            </p:cNvPr>
            <p:cNvPicPr>
              <a:picLocks noChangeAspect="1"/>
            </p:cNvPicPr>
            <p:nvPr/>
          </p:nvPicPr>
          <p:blipFill>
            <a:blip r:embed="rId3"/>
            <a:stretch>
              <a:fillRect/>
            </a:stretch>
          </p:blipFill>
          <p:spPr>
            <a:xfrm>
              <a:off x="2176268" y="2600961"/>
              <a:ext cx="755961" cy="293153"/>
            </a:xfrm>
            <a:prstGeom prst="rect">
              <a:avLst/>
            </a:prstGeom>
          </p:spPr>
        </p:pic>
      </p:grpSp>
      <p:cxnSp>
        <p:nvCxnSpPr>
          <p:cNvPr id="50" name="직선 화살표 연결선 49">
            <a:extLst>
              <a:ext uri="{FF2B5EF4-FFF2-40B4-BE49-F238E27FC236}">
                <a16:creationId xmlns:a16="http://schemas.microsoft.com/office/drawing/2014/main" id="{632E337B-9074-8155-DE1E-692EBC7AF7B5}"/>
              </a:ext>
            </a:extLst>
          </p:cNvPr>
          <p:cNvCxnSpPr>
            <a:cxnSpLocks/>
          </p:cNvCxnSpPr>
          <p:nvPr/>
        </p:nvCxnSpPr>
        <p:spPr>
          <a:xfrm>
            <a:off x="2367875" y="3192944"/>
            <a:ext cx="0" cy="350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Unveiling Text Clustering: Exploring Algorithms and Text Embeddings | by  Kartheepan G | Medium">
            <a:extLst>
              <a:ext uri="{FF2B5EF4-FFF2-40B4-BE49-F238E27FC236}">
                <a16:creationId xmlns:a16="http://schemas.microsoft.com/office/drawing/2014/main" id="{31E81DB4-3C76-081B-9661-2923D7705E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9029" y="5130374"/>
            <a:ext cx="1822664" cy="12785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Understanding Cosine Similarity and Cosine Distance in Depth | by Suraj  Yadav | AI Mind">
            <a:extLst>
              <a:ext uri="{FF2B5EF4-FFF2-40B4-BE49-F238E27FC236}">
                <a16:creationId xmlns:a16="http://schemas.microsoft.com/office/drawing/2014/main" id="{610C0190-D3AB-56C1-DEB2-349C76F567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3511" y="4611783"/>
            <a:ext cx="2332489" cy="1797164"/>
          </a:xfrm>
          <a:prstGeom prst="rect">
            <a:avLst/>
          </a:prstGeom>
          <a:noFill/>
          <a:extLst>
            <a:ext uri="{909E8E84-426E-40DD-AFC4-6F175D3DCCD1}">
              <a14:hiddenFill xmlns:a14="http://schemas.microsoft.com/office/drawing/2010/main">
                <a:solidFill>
                  <a:srgbClr val="FFFFFF"/>
                </a:solidFill>
              </a14:hiddenFill>
            </a:ext>
          </a:extLst>
        </p:spPr>
      </p:pic>
      <p:sp>
        <p:nvSpPr>
          <p:cNvPr id="10" name="타원 9">
            <a:extLst>
              <a:ext uri="{FF2B5EF4-FFF2-40B4-BE49-F238E27FC236}">
                <a16:creationId xmlns:a16="http://schemas.microsoft.com/office/drawing/2014/main" id="{D4541BFF-2CA3-FD02-A906-2C25557DDBD6}"/>
              </a:ext>
            </a:extLst>
          </p:cNvPr>
          <p:cNvSpPr/>
          <p:nvPr/>
        </p:nvSpPr>
        <p:spPr>
          <a:xfrm>
            <a:off x="2451616" y="5605670"/>
            <a:ext cx="168625" cy="18039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 name="타원 10">
            <a:extLst>
              <a:ext uri="{FF2B5EF4-FFF2-40B4-BE49-F238E27FC236}">
                <a16:creationId xmlns:a16="http://schemas.microsoft.com/office/drawing/2014/main" id="{3B653E40-3DF3-BD4C-9788-95F077995FF6}"/>
              </a:ext>
            </a:extLst>
          </p:cNvPr>
          <p:cNvSpPr/>
          <p:nvPr/>
        </p:nvSpPr>
        <p:spPr>
          <a:xfrm>
            <a:off x="2653515" y="5768267"/>
            <a:ext cx="168625" cy="18039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15" name="직선 화살표 연결선 14">
            <a:extLst>
              <a:ext uri="{FF2B5EF4-FFF2-40B4-BE49-F238E27FC236}">
                <a16:creationId xmlns:a16="http://schemas.microsoft.com/office/drawing/2014/main" id="{60084BEC-CDFC-DC01-0090-EE4934CF8E89}"/>
              </a:ext>
            </a:extLst>
          </p:cNvPr>
          <p:cNvCxnSpPr/>
          <p:nvPr/>
        </p:nvCxnSpPr>
        <p:spPr>
          <a:xfrm flipV="1">
            <a:off x="2604339" y="5118185"/>
            <a:ext cx="2381129" cy="515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EE00DC92-1BA1-725C-18AA-E7603F9ECC78}"/>
              </a:ext>
            </a:extLst>
          </p:cNvPr>
          <p:cNvCxnSpPr>
            <a:cxnSpLocks/>
          </p:cNvCxnSpPr>
          <p:nvPr/>
        </p:nvCxnSpPr>
        <p:spPr>
          <a:xfrm flipV="1">
            <a:off x="2815133" y="5376056"/>
            <a:ext cx="2396620" cy="457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4">
            <a:extLst>
              <a:ext uri="{FF2B5EF4-FFF2-40B4-BE49-F238E27FC236}">
                <a16:creationId xmlns:a16="http://schemas.microsoft.com/office/drawing/2014/main" id="{13D4A962-D173-BF6F-653D-62E1D06B1560}"/>
              </a:ext>
            </a:extLst>
          </p:cNvPr>
          <p:cNvPicPr>
            <a:picLocks noChangeAspect="1"/>
          </p:cNvPicPr>
          <p:nvPr/>
        </p:nvPicPr>
        <p:blipFill>
          <a:blip r:embed="rId6"/>
          <a:stretch>
            <a:fillRect/>
          </a:stretch>
        </p:blipFill>
        <p:spPr>
          <a:xfrm>
            <a:off x="6478713" y="3344672"/>
            <a:ext cx="5111107" cy="2798329"/>
          </a:xfrm>
          <a:prstGeom prst="rect">
            <a:avLst/>
          </a:prstGeom>
        </p:spPr>
      </p:pic>
      <p:pic>
        <p:nvPicPr>
          <p:cNvPr id="24" name="그림 23">
            <a:extLst>
              <a:ext uri="{FF2B5EF4-FFF2-40B4-BE49-F238E27FC236}">
                <a16:creationId xmlns:a16="http://schemas.microsoft.com/office/drawing/2014/main" id="{AE921861-FA17-B057-0D15-BC74D305783E}"/>
              </a:ext>
            </a:extLst>
          </p:cNvPr>
          <p:cNvPicPr>
            <a:picLocks noChangeAspect="1"/>
          </p:cNvPicPr>
          <p:nvPr/>
        </p:nvPicPr>
        <p:blipFill>
          <a:blip r:embed="rId7"/>
          <a:stretch>
            <a:fillRect/>
          </a:stretch>
        </p:blipFill>
        <p:spPr>
          <a:xfrm>
            <a:off x="3763511" y="3443777"/>
            <a:ext cx="2381129" cy="913689"/>
          </a:xfrm>
          <a:prstGeom prst="rect">
            <a:avLst/>
          </a:prstGeom>
        </p:spPr>
      </p:pic>
    </p:spTree>
    <p:extLst>
      <p:ext uri="{BB962C8B-B14F-4D97-AF65-F5344CB8AC3E}">
        <p14:creationId xmlns:p14="http://schemas.microsoft.com/office/powerpoint/2010/main" val="466141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70FED-D67C-06B9-C6D8-30344F95364B}"/>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D76676D2-F096-67A7-F797-309C1AC13AA9}"/>
              </a:ext>
            </a:extLst>
          </p:cNvPr>
          <p:cNvSpPr txBox="1"/>
          <p:nvPr/>
        </p:nvSpPr>
        <p:spPr>
          <a:xfrm>
            <a:off x="269004" y="245765"/>
            <a:ext cx="9251828" cy="707886"/>
          </a:xfrm>
          <a:prstGeom prst="rect">
            <a:avLst/>
          </a:prstGeom>
          <a:noFill/>
        </p:spPr>
        <p:txBody>
          <a:bodyPr wrap="none" rtlCol="0">
            <a:spAutoFit/>
          </a:bodyPr>
          <a:lstStyle/>
          <a:p>
            <a:r>
              <a:rPr lang="en-US" sz="4000" dirty="0">
                <a:solidFill>
                  <a:srgbClr val="0B2340"/>
                </a:solidFill>
                <a:latin typeface="Arial" panose="020B0604020202020204" pitchFamily="34" charset="0"/>
                <a:cs typeface="Arial" panose="020B0604020202020204" pitchFamily="34" charset="0"/>
              </a:rPr>
              <a:t>Additional Feature – Sentiment Analysis</a:t>
            </a:r>
          </a:p>
        </p:txBody>
      </p:sp>
      <p:sp>
        <p:nvSpPr>
          <p:cNvPr id="14" name="TextBox 13">
            <a:extLst>
              <a:ext uri="{FF2B5EF4-FFF2-40B4-BE49-F238E27FC236}">
                <a16:creationId xmlns:a16="http://schemas.microsoft.com/office/drawing/2014/main" id="{9F347F1C-BDF6-70BD-8607-DCB6BC661247}"/>
              </a:ext>
            </a:extLst>
          </p:cNvPr>
          <p:cNvSpPr txBox="1"/>
          <p:nvPr/>
        </p:nvSpPr>
        <p:spPr>
          <a:xfrm>
            <a:off x="701826" y="908604"/>
            <a:ext cx="5310524" cy="369332"/>
          </a:xfrm>
          <a:prstGeom prst="rect">
            <a:avLst/>
          </a:prstGeom>
          <a:noFill/>
        </p:spPr>
        <p:txBody>
          <a:bodyPr wrap="square" rtlCol="0">
            <a:spAutoFit/>
          </a:bodyPr>
          <a:lstStyle/>
          <a:p>
            <a:r>
              <a:rPr lang="en-US" b="1" dirty="0">
                <a:solidFill>
                  <a:srgbClr val="F05A21"/>
                </a:solidFill>
                <a:latin typeface="Arial" panose="020B0604020202020204" pitchFamily="34" charset="0"/>
                <a:cs typeface="Arial" panose="020B0604020202020204" pitchFamily="34" charset="0"/>
              </a:rPr>
              <a:t>Fall 2024 – AI Practicum</a:t>
            </a:r>
          </a:p>
        </p:txBody>
      </p:sp>
      <p:sp>
        <p:nvSpPr>
          <p:cNvPr id="9" name="TextBox 8">
            <a:extLst>
              <a:ext uri="{FF2B5EF4-FFF2-40B4-BE49-F238E27FC236}">
                <a16:creationId xmlns:a16="http://schemas.microsoft.com/office/drawing/2014/main" id="{4FF1BF76-C4F5-05FB-D8A9-873E4518B86D}"/>
              </a:ext>
            </a:extLst>
          </p:cNvPr>
          <p:cNvSpPr txBox="1"/>
          <p:nvPr/>
        </p:nvSpPr>
        <p:spPr>
          <a:xfrm>
            <a:off x="636388" y="1327517"/>
            <a:ext cx="11070992" cy="400110"/>
          </a:xfrm>
          <a:prstGeom prst="rect">
            <a:avLst/>
          </a:prstGeom>
          <a:noFill/>
          <a:ln>
            <a:noFill/>
          </a:ln>
        </p:spPr>
        <p:txBody>
          <a:bodyPr wrap="square" rtlCol="0">
            <a:spAutoFit/>
          </a:bodyPr>
          <a:lstStyle/>
          <a:p>
            <a:pPr marL="457200" indent="-457200">
              <a:buFont typeface="Arial" panose="020B0604020202020204" pitchFamily="34" charset="0"/>
              <a:buChar char="•"/>
            </a:pPr>
            <a:r>
              <a:rPr kumimoji="1" lang="en-US" altLang="ko-KR" sz="2000" dirty="0">
                <a:solidFill>
                  <a:schemeClr val="accent1">
                    <a:lumMod val="75000"/>
                  </a:schemeClr>
                </a:solidFill>
                <a:latin typeface="Helvetica"/>
                <a:cs typeface="Helvetica"/>
              </a:rPr>
              <a:t>Foundation Model: VADER-Sentiment-Analysis</a:t>
            </a:r>
          </a:p>
        </p:txBody>
      </p:sp>
      <p:sp>
        <p:nvSpPr>
          <p:cNvPr id="2" name="모서리가 둥근 직사각형 1">
            <a:extLst>
              <a:ext uri="{FF2B5EF4-FFF2-40B4-BE49-F238E27FC236}">
                <a16:creationId xmlns:a16="http://schemas.microsoft.com/office/drawing/2014/main" id="{4923641D-7C2B-0369-2862-4406B0399CB4}"/>
              </a:ext>
            </a:extLst>
          </p:cNvPr>
          <p:cNvSpPr/>
          <p:nvPr/>
        </p:nvSpPr>
        <p:spPr>
          <a:xfrm>
            <a:off x="1060321" y="3634712"/>
            <a:ext cx="1822663" cy="606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t>VADER</a:t>
            </a:r>
          </a:p>
          <a:p>
            <a:pPr algn="ctr"/>
            <a:r>
              <a:rPr kumimoji="1" lang="en-US" altLang="ko-KR" sz="1400" dirty="0"/>
              <a:t>Model</a:t>
            </a:r>
            <a:endParaRPr kumimoji="1" lang="ko-KR" altLang="en-US" sz="1400" dirty="0"/>
          </a:p>
        </p:txBody>
      </p:sp>
      <p:sp>
        <p:nvSpPr>
          <p:cNvPr id="4" name="모서리가 둥근 직사각형 3">
            <a:extLst>
              <a:ext uri="{FF2B5EF4-FFF2-40B4-BE49-F238E27FC236}">
                <a16:creationId xmlns:a16="http://schemas.microsoft.com/office/drawing/2014/main" id="{0FF8AE92-D3CE-1638-D52F-0F5FD45A6F24}"/>
              </a:ext>
            </a:extLst>
          </p:cNvPr>
          <p:cNvSpPr/>
          <p:nvPr/>
        </p:nvSpPr>
        <p:spPr>
          <a:xfrm>
            <a:off x="1060320" y="2807265"/>
            <a:ext cx="1822663" cy="57801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ko-KR" sz="1600" dirty="0"/>
              <a:t>Tokenizer</a:t>
            </a:r>
            <a:endParaRPr kumimoji="1" lang="ko-KR" altLang="en-US" sz="1600" dirty="0"/>
          </a:p>
        </p:txBody>
      </p:sp>
      <p:cxnSp>
        <p:nvCxnSpPr>
          <p:cNvPr id="6" name="직선 화살표 연결선 5">
            <a:extLst>
              <a:ext uri="{FF2B5EF4-FFF2-40B4-BE49-F238E27FC236}">
                <a16:creationId xmlns:a16="http://schemas.microsoft.com/office/drawing/2014/main" id="{AF5F7C38-C320-4ADF-0DE5-6ED82B706C28}"/>
              </a:ext>
            </a:extLst>
          </p:cNvPr>
          <p:cNvCxnSpPr>
            <a:cxnSpLocks/>
            <a:stCxn id="4" idx="2"/>
            <a:endCxn id="2" idx="0"/>
          </p:cNvCxnSpPr>
          <p:nvPr/>
        </p:nvCxnSpPr>
        <p:spPr>
          <a:xfrm>
            <a:off x="1971652" y="3385277"/>
            <a:ext cx="1" cy="249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1C14F6C-84E6-39EE-1AA4-7734E8CAC527}"/>
              </a:ext>
            </a:extLst>
          </p:cNvPr>
          <p:cNvCxnSpPr>
            <a:cxnSpLocks/>
            <a:stCxn id="2" idx="2"/>
          </p:cNvCxnSpPr>
          <p:nvPr/>
        </p:nvCxnSpPr>
        <p:spPr>
          <a:xfrm>
            <a:off x="1971653" y="4241670"/>
            <a:ext cx="1" cy="506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355798-1F41-76A0-AE23-4614691D2FBC}"/>
              </a:ext>
            </a:extLst>
          </p:cNvPr>
          <p:cNvSpPr txBox="1"/>
          <p:nvPr/>
        </p:nvSpPr>
        <p:spPr>
          <a:xfrm>
            <a:off x="854733" y="4748071"/>
            <a:ext cx="2233836" cy="338554"/>
          </a:xfrm>
          <a:prstGeom prst="rect">
            <a:avLst/>
          </a:prstGeom>
          <a:noFill/>
        </p:spPr>
        <p:txBody>
          <a:bodyPr wrap="square" rtlCol="0">
            <a:spAutoFit/>
          </a:bodyPr>
          <a:lstStyle/>
          <a:p>
            <a:pPr algn="ctr"/>
            <a:r>
              <a:rPr kumimoji="1" lang="en-US" altLang="ko-KR" sz="1600" dirty="0">
                <a:solidFill>
                  <a:srgbClr val="F26000"/>
                </a:solidFill>
                <a:latin typeface="Helvetica"/>
                <a:cs typeface="Helvetica"/>
              </a:rPr>
              <a:t>(Batch, 3)</a:t>
            </a:r>
            <a:endParaRPr kumimoji="1" lang="ko-KR" altLang="en-US" sz="1600" dirty="0">
              <a:solidFill>
                <a:srgbClr val="F26000"/>
              </a:solidFill>
              <a:latin typeface="Helvetica"/>
              <a:cs typeface="Helvetica"/>
            </a:endParaRPr>
          </a:p>
        </p:txBody>
      </p:sp>
      <p:grpSp>
        <p:nvGrpSpPr>
          <p:cNvPr id="48" name="그룹 47">
            <a:extLst>
              <a:ext uri="{FF2B5EF4-FFF2-40B4-BE49-F238E27FC236}">
                <a16:creationId xmlns:a16="http://schemas.microsoft.com/office/drawing/2014/main" id="{AEF22782-EEC8-E574-64DF-C4DF02A1FA4E}"/>
              </a:ext>
            </a:extLst>
          </p:cNvPr>
          <p:cNvGrpSpPr/>
          <p:nvPr/>
        </p:nvGrpSpPr>
        <p:grpSpPr>
          <a:xfrm>
            <a:off x="1516062" y="2125619"/>
            <a:ext cx="1064021" cy="439848"/>
            <a:chOff x="2176268" y="2454266"/>
            <a:chExt cx="1064021" cy="439848"/>
          </a:xfrm>
        </p:grpSpPr>
        <p:pic>
          <p:nvPicPr>
            <p:cNvPr id="37" name="그림 36" descr="텍스트, 스크린샷, 폰트이(가) 표시된 사진&#10;&#10;자동 생성된 설명">
              <a:extLst>
                <a:ext uri="{FF2B5EF4-FFF2-40B4-BE49-F238E27FC236}">
                  <a16:creationId xmlns:a16="http://schemas.microsoft.com/office/drawing/2014/main" id="{E7407231-9367-D412-B15A-68836BC43A15}"/>
                </a:ext>
              </a:extLst>
            </p:cNvPr>
            <p:cNvPicPr>
              <a:picLocks noChangeAspect="1"/>
            </p:cNvPicPr>
            <p:nvPr/>
          </p:nvPicPr>
          <p:blipFill>
            <a:blip r:embed="rId3"/>
            <a:stretch>
              <a:fillRect/>
            </a:stretch>
          </p:blipFill>
          <p:spPr>
            <a:xfrm>
              <a:off x="2484328" y="2454266"/>
              <a:ext cx="755961" cy="293153"/>
            </a:xfrm>
            <a:prstGeom prst="rect">
              <a:avLst/>
            </a:prstGeom>
          </p:spPr>
        </p:pic>
        <p:pic>
          <p:nvPicPr>
            <p:cNvPr id="43" name="그림 42" descr="텍스트, 스크린샷, 폰트이(가) 표시된 사진&#10;&#10;자동 생성된 설명">
              <a:extLst>
                <a:ext uri="{FF2B5EF4-FFF2-40B4-BE49-F238E27FC236}">
                  <a16:creationId xmlns:a16="http://schemas.microsoft.com/office/drawing/2014/main" id="{32D9E34D-9AA1-03BA-DD8D-B5C4BD64AE05}"/>
                </a:ext>
              </a:extLst>
            </p:cNvPr>
            <p:cNvPicPr>
              <a:picLocks noChangeAspect="1"/>
            </p:cNvPicPr>
            <p:nvPr/>
          </p:nvPicPr>
          <p:blipFill>
            <a:blip r:embed="rId3"/>
            <a:stretch>
              <a:fillRect/>
            </a:stretch>
          </p:blipFill>
          <p:spPr>
            <a:xfrm>
              <a:off x="2420760" y="2478715"/>
              <a:ext cx="755961" cy="293153"/>
            </a:xfrm>
            <a:prstGeom prst="rect">
              <a:avLst/>
            </a:prstGeom>
          </p:spPr>
        </p:pic>
        <p:pic>
          <p:nvPicPr>
            <p:cNvPr id="44" name="그림 43" descr="텍스트, 스크린샷, 폰트이(가) 표시된 사진&#10;&#10;자동 생성된 설명">
              <a:extLst>
                <a:ext uri="{FF2B5EF4-FFF2-40B4-BE49-F238E27FC236}">
                  <a16:creationId xmlns:a16="http://schemas.microsoft.com/office/drawing/2014/main" id="{A46C50A3-F6E7-0F5C-9C75-5CAC87A30886}"/>
                </a:ext>
              </a:extLst>
            </p:cNvPr>
            <p:cNvPicPr>
              <a:picLocks noChangeAspect="1"/>
            </p:cNvPicPr>
            <p:nvPr/>
          </p:nvPicPr>
          <p:blipFill>
            <a:blip r:embed="rId3"/>
            <a:stretch>
              <a:fillRect/>
            </a:stretch>
          </p:blipFill>
          <p:spPr>
            <a:xfrm>
              <a:off x="2352302" y="2508054"/>
              <a:ext cx="755961" cy="293153"/>
            </a:xfrm>
            <a:prstGeom prst="rect">
              <a:avLst/>
            </a:prstGeom>
          </p:spPr>
        </p:pic>
        <p:pic>
          <p:nvPicPr>
            <p:cNvPr id="45" name="그림 44" descr="텍스트, 스크린샷, 폰트이(가) 표시된 사진&#10;&#10;자동 생성된 설명">
              <a:extLst>
                <a:ext uri="{FF2B5EF4-FFF2-40B4-BE49-F238E27FC236}">
                  <a16:creationId xmlns:a16="http://schemas.microsoft.com/office/drawing/2014/main" id="{DD72D998-6F40-6C9D-50A7-CE2699998F64}"/>
                </a:ext>
              </a:extLst>
            </p:cNvPr>
            <p:cNvPicPr>
              <a:picLocks noChangeAspect="1"/>
            </p:cNvPicPr>
            <p:nvPr/>
          </p:nvPicPr>
          <p:blipFill>
            <a:blip r:embed="rId3"/>
            <a:stretch>
              <a:fillRect/>
            </a:stretch>
          </p:blipFill>
          <p:spPr>
            <a:xfrm>
              <a:off x="2298514" y="2537393"/>
              <a:ext cx="755961" cy="293153"/>
            </a:xfrm>
            <a:prstGeom prst="rect">
              <a:avLst/>
            </a:prstGeom>
          </p:spPr>
        </p:pic>
        <p:pic>
          <p:nvPicPr>
            <p:cNvPr id="46" name="그림 45" descr="텍스트, 스크린샷, 폰트이(가) 표시된 사진&#10;&#10;자동 생성된 설명">
              <a:extLst>
                <a:ext uri="{FF2B5EF4-FFF2-40B4-BE49-F238E27FC236}">
                  <a16:creationId xmlns:a16="http://schemas.microsoft.com/office/drawing/2014/main" id="{CFD0D296-5082-4460-98C1-871F2A541445}"/>
                </a:ext>
              </a:extLst>
            </p:cNvPr>
            <p:cNvPicPr>
              <a:picLocks noChangeAspect="1"/>
            </p:cNvPicPr>
            <p:nvPr/>
          </p:nvPicPr>
          <p:blipFill>
            <a:blip r:embed="rId3"/>
            <a:stretch>
              <a:fillRect/>
            </a:stretch>
          </p:blipFill>
          <p:spPr>
            <a:xfrm>
              <a:off x="2239836" y="2571622"/>
              <a:ext cx="755961" cy="293153"/>
            </a:xfrm>
            <a:prstGeom prst="rect">
              <a:avLst/>
            </a:prstGeom>
          </p:spPr>
        </p:pic>
        <p:pic>
          <p:nvPicPr>
            <p:cNvPr id="47" name="그림 46" descr="텍스트, 스크린샷, 폰트이(가) 표시된 사진&#10;&#10;자동 생성된 설명">
              <a:extLst>
                <a:ext uri="{FF2B5EF4-FFF2-40B4-BE49-F238E27FC236}">
                  <a16:creationId xmlns:a16="http://schemas.microsoft.com/office/drawing/2014/main" id="{C05F9345-8492-D0AE-C50D-3096810D580F}"/>
                </a:ext>
              </a:extLst>
            </p:cNvPr>
            <p:cNvPicPr>
              <a:picLocks noChangeAspect="1"/>
            </p:cNvPicPr>
            <p:nvPr/>
          </p:nvPicPr>
          <p:blipFill>
            <a:blip r:embed="rId3"/>
            <a:stretch>
              <a:fillRect/>
            </a:stretch>
          </p:blipFill>
          <p:spPr>
            <a:xfrm>
              <a:off x="2176268" y="2600961"/>
              <a:ext cx="755961" cy="293153"/>
            </a:xfrm>
            <a:prstGeom prst="rect">
              <a:avLst/>
            </a:prstGeom>
          </p:spPr>
        </p:pic>
      </p:grpSp>
      <p:cxnSp>
        <p:nvCxnSpPr>
          <p:cNvPr id="50" name="직선 화살표 연결선 49">
            <a:extLst>
              <a:ext uri="{FF2B5EF4-FFF2-40B4-BE49-F238E27FC236}">
                <a16:creationId xmlns:a16="http://schemas.microsoft.com/office/drawing/2014/main" id="{4EE84483-CC31-0360-80E9-557C613DF981}"/>
              </a:ext>
            </a:extLst>
          </p:cNvPr>
          <p:cNvCxnSpPr/>
          <p:nvPr/>
        </p:nvCxnSpPr>
        <p:spPr>
          <a:xfrm>
            <a:off x="1965638" y="2596944"/>
            <a:ext cx="0" cy="151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2D4D2A-7D99-2C49-D6F6-48702E0E0BD9}"/>
              </a:ext>
            </a:extLst>
          </p:cNvPr>
          <p:cNvSpPr txBox="1"/>
          <p:nvPr/>
        </p:nvSpPr>
        <p:spPr>
          <a:xfrm>
            <a:off x="854733" y="5130374"/>
            <a:ext cx="3651953" cy="923330"/>
          </a:xfrm>
          <a:prstGeom prst="rect">
            <a:avLst/>
          </a:prstGeom>
          <a:noFill/>
        </p:spPr>
        <p:txBody>
          <a:bodyPr wrap="square">
            <a:spAutoFit/>
          </a:bodyPr>
          <a:lstStyle/>
          <a:p>
            <a:r>
              <a:rPr lang="en" altLang="ko-KR" b="1" dirty="0"/>
              <a:t>'neg'</a:t>
            </a:r>
            <a:r>
              <a:rPr lang="en" altLang="ko-KR" dirty="0"/>
              <a:t>: Negative sentiment score</a:t>
            </a:r>
          </a:p>
          <a:p>
            <a:r>
              <a:rPr lang="en" altLang="ko-KR" b="1" dirty="0"/>
              <a:t>'neu'</a:t>
            </a:r>
            <a:r>
              <a:rPr lang="en" altLang="ko-KR" dirty="0"/>
              <a:t>: Neutral sentiment score</a:t>
            </a:r>
          </a:p>
          <a:p>
            <a:r>
              <a:rPr lang="en" altLang="ko-KR" b="1" dirty="0"/>
              <a:t>'pos'</a:t>
            </a:r>
            <a:r>
              <a:rPr lang="en" altLang="ko-KR" dirty="0"/>
              <a:t>: Positive sentiment score</a:t>
            </a:r>
            <a:endParaRPr lang="ko-KR" altLang="en-US" dirty="0"/>
          </a:p>
        </p:txBody>
      </p:sp>
      <p:pic>
        <p:nvPicPr>
          <p:cNvPr id="10" name="Google Shape;69;p15">
            <a:extLst>
              <a:ext uri="{FF2B5EF4-FFF2-40B4-BE49-F238E27FC236}">
                <a16:creationId xmlns:a16="http://schemas.microsoft.com/office/drawing/2014/main" id="{B75CEE8F-8B29-5CDB-8BC8-5545C53295FC}"/>
              </a:ext>
            </a:extLst>
          </p:cNvPr>
          <p:cNvPicPr preferRelativeResize="0"/>
          <p:nvPr/>
        </p:nvPicPr>
        <p:blipFill>
          <a:blip r:embed="rId4">
            <a:alphaModFix/>
          </a:blip>
          <a:stretch>
            <a:fillRect/>
          </a:stretch>
        </p:blipFill>
        <p:spPr>
          <a:xfrm>
            <a:off x="6996242" y="967323"/>
            <a:ext cx="3371636" cy="2048526"/>
          </a:xfrm>
          <a:prstGeom prst="rect">
            <a:avLst/>
          </a:prstGeom>
          <a:noFill/>
          <a:ln>
            <a:noFill/>
          </a:ln>
        </p:spPr>
      </p:pic>
      <p:pic>
        <p:nvPicPr>
          <p:cNvPr id="11" name="Google Shape;76;p16">
            <a:extLst>
              <a:ext uri="{FF2B5EF4-FFF2-40B4-BE49-F238E27FC236}">
                <a16:creationId xmlns:a16="http://schemas.microsoft.com/office/drawing/2014/main" id="{E2929146-5E3B-C640-20DB-83940EA175AD}"/>
              </a:ext>
            </a:extLst>
          </p:cNvPr>
          <p:cNvPicPr preferRelativeResize="0"/>
          <p:nvPr/>
        </p:nvPicPr>
        <p:blipFill>
          <a:blip r:embed="rId5">
            <a:alphaModFix/>
          </a:blip>
          <a:stretch>
            <a:fillRect/>
          </a:stretch>
        </p:blipFill>
        <p:spPr>
          <a:xfrm>
            <a:off x="4506686" y="3327891"/>
            <a:ext cx="3432267" cy="1827556"/>
          </a:xfrm>
          <a:prstGeom prst="rect">
            <a:avLst/>
          </a:prstGeom>
          <a:noFill/>
          <a:ln>
            <a:noFill/>
          </a:ln>
        </p:spPr>
      </p:pic>
      <p:sp>
        <p:nvSpPr>
          <p:cNvPr id="18" name="TextBox 17">
            <a:extLst>
              <a:ext uri="{FF2B5EF4-FFF2-40B4-BE49-F238E27FC236}">
                <a16:creationId xmlns:a16="http://schemas.microsoft.com/office/drawing/2014/main" id="{EA7959E3-E58D-FBD5-34C7-43F01B2740E0}"/>
              </a:ext>
            </a:extLst>
          </p:cNvPr>
          <p:cNvSpPr txBox="1"/>
          <p:nvPr/>
        </p:nvSpPr>
        <p:spPr>
          <a:xfrm>
            <a:off x="4506686" y="5626230"/>
            <a:ext cx="6096000" cy="646331"/>
          </a:xfrm>
          <a:prstGeom prst="rect">
            <a:avLst/>
          </a:prstGeom>
          <a:noFill/>
        </p:spPr>
        <p:txBody>
          <a:bodyPr wrap="square">
            <a:spAutoFit/>
          </a:bodyPr>
          <a:lstStyle/>
          <a:p>
            <a:pPr marL="285750" lvl="0" indent="-285750" algn="l" rtl="0">
              <a:spcBef>
                <a:spcPts val="0"/>
              </a:spcBef>
              <a:spcAft>
                <a:spcPts val="1200"/>
              </a:spcAft>
              <a:buFont typeface="Arial" panose="020B0604020202020204" pitchFamily="34" charset="0"/>
              <a:buChar char="•"/>
            </a:pPr>
            <a:r>
              <a:rPr kumimoji="1" lang="en-US" altLang="ko-KR" dirty="0">
                <a:solidFill>
                  <a:schemeClr val="accent1">
                    <a:lumMod val="75000"/>
                  </a:schemeClr>
                </a:solidFill>
                <a:latin typeface="Helvetica"/>
              </a:rPr>
              <a:t>Conclusion : </a:t>
            </a:r>
            <a:r>
              <a:rPr kumimoji="1" lang="en" altLang="ko-KR" dirty="0">
                <a:solidFill>
                  <a:schemeClr val="accent1">
                    <a:lumMod val="75000"/>
                  </a:schemeClr>
                </a:solidFill>
                <a:latin typeface="Helvetica"/>
              </a:rPr>
              <a:t>VADER works well for short texts, while BERT is better for longer texts with more context.</a:t>
            </a:r>
          </a:p>
        </p:txBody>
      </p:sp>
      <p:pic>
        <p:nvPicPr>
          <p:cNvPr id="19" name="Google Shape;83;p17">
            <a:extLst>
              <a:ext uri="{FF2B5EF4-FFF2-40B4-BE49-F238E27FC236}">
                <a16:creationId xmlns:a16="http://schemas.microsoft.com/office/drawing/2014/main" id="{B8192CD7-998A-0B11-AE57-B668FC4FFF38}"/>
              </a:ext>
            </a:extLst>
          </p:cNvPr>
          <p:cNvPicPr preferRelativeResize="0"/>
          <p:nvPr/>
        </p:nvPicPr>
        <p:blipFill>
          <a:blip r:embed="rId6">
            <a:alphaModFix/>
          </a:blip>
          <a:stretch>
            <a:fillRect/>
          </a:stretch>
        </p:blipFill>
        <p:spPr>
          <a:xfrm>
            <a:off x="8251373" y="3327892"/>
            <a:ext cx="3664856" cy="1827556"/>
          </a:xfrm>
          <a:prstGeom prst="rect">
            <a:avLst/>
          </a:prstGeom>
          <a:noFill/>
          <a:ln>
            <a:noFill/>
          </a:ln>
        </p:spPr>
      </p:pic>
      <p:sp>
        <p:nvSpPr>
          <p:cNvPr id="3" name="TextBox 2">
            <a:extLst>
              <a:ext uri="{FF2B5EF4-FFF2-40B4-BE49-F238E27FC236}">
                <a16:creationId xmlns:a16="http://schemas.microsoft.com/office/drawing/2014/main" id="{B5DC9E84-DB74-5FF7-E47C-728FCC772F2D}"/>
              </a:ext>
            </a:extLst>
          </p:cNvPr>
          <p:cNvSpPr txBox="1"/>
          <p:nvPr/>
        </p:nvSpPr>
        <p:spPr>
          <a:xfrm>
            <a:off x="6647291" y="3037398"/>
            <a:ext cx="4238046" cy="307777"/>
          </a:xfrm>
          <a:prstGeom prst="rect">
            <a:avLst/>
          </a:prstGeom>
          <a:noFill/>
        </p:spPr>
        <p:txBody>
          <a:bodyPr wrap="square" rtlCol="0">
            <a:spAutoFit/>
          </a:bodyPr>
          <a:lstStyle/>
          <a:p>
            <a:pPr algn="ctr"/>
            <a:r>
              <a:rPr kumimoji="1" lang="en-US" altLang="ko-KR" sz="1400" dirty="0">
                <a:latin typeface="Helvetica"/>
                <a:cs typeface="Helvetica"/>
              </a:rPr>
              <a:t>&lt; Sentiment Distribution &gt;</a:t>
            </a:r>
            <a:endParaRPr kumimoji="1" lang="ko-KR" altLang="en-US" sz="1400" dirty="0">
              <a:latin typeface="Helvetica"/>
              <a:cs typeface="Helvetica"/>
            </a:endParaRPr>
          </a:p>
        </p:txBody>
      </p:sp>
      <p:sp>
        <p:nvSpPr>
          <p:cNvPr id="5" name="TextBox 4">
            <a:extLst>
              <a:ext uri="{FF2B5EF4-FFF2-40B4-BE49-F238E27FC236}">
                <a16:creationId xmlns:a16="http://schemas.microsoft.com/office/drawing/2014/main" id="{421992B1-C5A7-C9ED-3B19-694F4835FD03}"/>
              </a:ext>
            </a:extLst>
          </p:cNvPr>
          <p:cNvSpPr txBox="1"/>
          <p:nvPr/>
        </p:nvSpPr>
        <p:spPr>
          <a:xfrm>
            <a:off x="4103797" y="5195490"/>
            <a:ext cx="4238046" cy="307777"/>
          </a:xfrm>
          <a:prstGeom prst="rect">
            <a:avLst/>
          </a:prstGeom>
          <a:noFill/>
        </p:spPr>
        <p:txBody>
          <a:bodyPr wrap="square" rtlCol="0">
            <a:spAutoFit/>
          </a:bodyPr>
          <a:lstStyle/>
          <a:p>
            <a:pPr algn="ctr"/>
            <a:r>
              <a:rPr kumimoji="1" lang="en-US" altLang="ko-KR" sz="1400" dirty="0">
                <a:latin typeface="Helvetica"/>
                <a:cs typeface="Helvetica"/>
              </a:rPr>
              <a:t>&lt; Sentiment Distribution: Top 10 Cities &gt;</a:t>
            </a:r>
            <a:endParaRPr kumimoji="1" lang="ko-KR" altLang="en-US" sz="1400" dirty="0">
              <a:latin typeface="Helvetica"/>
              <a:cs typeface="Helvetica"/>
            </a:endParaRPr>
          </a:p>
        </p:txBody>
      </p:sp>
      <p:sp>
        <p:nvSpPr>
          <p:cNvPr id="7" name="TextBox 6">
            <a:extLst>
              <a:ext uri="{FF2B5EF4-FFF2-40B4-BE49-F238E27FC236}">
                <a16:creationId xmlns:a16="http://schemas.microsoft.com/office/drawing/2014/main" id="{17C8C7E9-7BD6-77D2-2121-407FF3053305}"/>
              </a:ext>
            </a:extLst>
          </p:cNvPr>
          <p:cNvSpPr txBox="1"/>
          <p:nvPr/>
        </p:nvSpPr>
        <p:spPr>
          <a:xfrm>
            <a:off x="7964778" y="5195490"/>
            <a:ext cx="4238046" cy="307777"/>
          </a:xfrm>
          <a:prstGeom prst="rect">
            <a:avLst/>
          </a:prstGeom>
          <a:noFill/>
        </p:spPr>
        <p:txBody>
          <a:bodyPr wrap="square" rtlCol="0">
            <a:spAutoFit/>
          </a:bodyPr>
          <a:lstStyle/>
          <a:p>
            <a:pPr algn="ctr"/>
            <a:r>
              <a:rPr kumimoji="1" lang="en-US" altLang="ko-KR" sz="1400" dirty="0">
                <a:latin typeface="Helvetica"/>
                <a:cs typeface="Helvetica"/>
              </a:rPr>
              <a:t>&lt; Avg Sentiment Score: Top 10 Cities &gt;</a:t>
            </a:r>
            <a:endParaRPr kumimoji="1" lang="ko-KR" altLang="en-US" sz="1400" dirty="0">
              <a:latin typeface="Helvetica"/>
              <a:cs typeface="Helvetica"/>
            </a:endParaRPr>
          </a:p>
        </p:txBody>
      </p:sp>
    </p:spTree>
    <p:extLst>
      <p:ext uri="{BB962C8B-B14F-4D97-AF65-F5344CB8AC3E}">
        <p14:creationId xmlns:p14="http://schemas.microsoft.com/office/powerpoint/2010/main" val="66940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ED080-974C-E155-CEF4-CD8E32680645}"/>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EC071467-C91C-8B86-BF4B-9155F1142429}"/>
              </a:ext>
            </a:extLst>
          </p:cNvPr>
          <p:cNvSpPr txBox="1"/>
          <p:nvPr/>
        </p:nvSpPr>
        <p:spPr>
          <a:xfrm>
            <a:off x="269004" y="245765"/>
            <a:ext cx="2722220" cy="707886"/>
          </a:xfrm>
          <a:prstGeom prst="rect">
            <a:avLst/>
          </a:prstGeom>
          <a:noFill/>
        </p:spPr>
        <p:txBody>
          <a:bodyPr wrap="none" rtlCol="0">
            <a:spAutoFit/>
          </a:bodyPr>
          <a:lstStyle/>
          <a:p>
            <a:r>
              <a:rPr lang="en-US" sz="4000" dirty="0">
                <a:solidFill>
                  <a:srgbClr val="0B2340"/>
                </a:solidFill>
                <a:latin typeface="Arial" panose="020B0604020202020204" pitchFamily="34" charset="0"/>
                <a:cs typeface="Arial" panose="020B0604020202020204" pitchFamily="34" charset="0"/>
              </a:rPr>
              <a:t>Conclusion</a:t>
            </a:r>
          </a:p>
        </p:txBody>
      </p:sp>
      <p:sp>
        <p:nvSpPr>
          <p:cNvPr id="14" name="TextBox 13">
            <a:extLst>
              <a:ext uri="{FF2B5EF4-FFF2-40B4-BE49-F238E27FC236}">
                <a16:creationId xmlns:a16="http://schemas.microsoft.com/office/drawing/2014/main" id="{23BBA06C-9E6F-0E73-FDE6-ADD4EA639C7C}"/>
              </a:ext>
            </a:extLst>
          </p:cNvPr>
          <p:cNvSpPr txBox="1"/>
          <p:nvPr/>
        </p:nvSpPr>
        <p:spPr>
          <a:xfrm>
            <a:off x="701826" y="908604"/>
            <a:ext cx="5310524" cy="369332"/>
          </a:xfrm>
          <a:prstGeom prst="rect">
            <a:avLst/>
          </a:prstGeom>
          <a:noFill/>
        </p:spPr>
        <p:txBody>
          <a:bodyPr wrap="square" rtlCol="0">
            <a:spAutoFit/>
          </a:bodyPr>
          <a:lstStyle/>
          <a:p>
            <a:r>
              <a:rPr lang="en-US" b="1" dirty="0">
                <a:solidFill>
                  <a:srgbClr val="F05A21"/>
                </a:solidFill>
                <a:latin typeface="Arial" panose="020B0604020202020204" pitchFamily="34" charset="0"/>
                <a:cs typeface="Arial" panose="020B0604020202020204" pitchFamily="34" charset="0"/>
              </a:rPr>
              <a:t>Fall 2024 – AI Practicum</a:t>
            </a:r>
          </a:p>
        </p:txBody>
      </p:sp>
      <p:sp>
        <p:nvSpPr>
          <p:cNvPr id="9" name="TextBox 8">
            <a:extLst>
              <a:ext uri="{FF2B5EF4-FFF2-40B4-BE49-F238E27FC236}">
                <a16:creationId xmlns:a16="http://schemas.microsoft.com/office/drawing/2014/main" id="{72A20D75-B03A-1B73-6D6F-6AD2479ADC67}"/>
              </a:ext>
            </a:extLst>
          </p:cNvPr>
          <p:cNvSpPr txBox="1"/>
          <p:nvPr/>
        </p:nvSpPr>
        <p:spPr>
          <a:xfrm>
            <a:off x="636388" y="1327517"/>
            <a:ext cx="11070992" cy="3477875"/>
          </a:xfrm>
          <a:prstGeom prst="rect">
            <a:avLst/>
          </a:prstGeom>
          <a:noFill/>
          <a:ln>
            <a:noFill/>
          </a:ln>
        </p:spPr>
        <p:txBody>
          <a:bodyPr wrap="square" rtlCol="0">
            <a:spAutoFit/>
          </a:bodyPr>
          <a:lstStyle/>
          <a:p>
            <a:pPr marL="457200" indent="-457200">
              <a:buFont typeface="Arial" panose="020B0604020202020204" pitchFamily="34" charset="0"/>
              <a:buChar char="•"/>
            </a:pPr>
            <a:r>
              <a:rPr kumimoji="1" lang="en-US" altLang="ko-KR" sz="2000" dirty="0" err="1">
                <a:solidFill>
                  <a:schemeClr val="accent1">
                    <a:lumMod val="75000"/>
                  </a:schemeClr>
                </a:solidFill>
                <a:latin typeface="Helvetica"/>
                <a:cs typeface="Helvetica"/>
              </a:rPr>
              <a:t>ProProcessing</a:t>
            </a:r>
            <a:endParaRPr kumimoji="1" lang="en-US" altLang="ko-KR" sz="2000" dirty="0">
              <a:solidFill>
                <a:schemeClr val="accent1">
                  <a:lumMod val="75000"/>
                </a:schemeClr>
              </a:solidFill>
              <a:latin typeface="Helvetica"/>
              <a:cs typeface="Helvetica"/>
            </a:endParaRPr>
          </a:p>
          <a:p>
            <a:pPr marL="914400" lvl="1" indent="-457200">
              <a:buFont typeface="Arial" panose="020B0604020202020204" pitchFamily="34" charset="0"/>
              <a:buChar char="•"/>
            </a:pPr>
            <a:r>
              <a:rPr lang="en" altLang="ko-KR" sz="2000" dirty="0"/>
              <a:t>Provide valuable insights </a:t>
            </a:r>
          </a:p>
          <a:p>
            <a:pPr marL="914400" lvl="1" indent="-457200">
              <a:buFont typeface="Arial" panose="020B0604020202020204" pitchFamily="34" charset="0"/>
              <a:buChar char="•"/>
            </a:pPr>
            <a:r>
              <a:rPr lang="en" altLang="ko-KR" sz="2000" dirty="0"/>
              <a:t>Cleaning is Related model performance.</a:t>
            </a:r>
          </a:p>
          <a:p>
            <a:pPr marL="457200" indent="-457200">
              <a:buFont typeface="Arial" panose="020B0604020202020204" pitchFamily="34" charset="0"/>
              <a:buChar char="•"/>
            </a:pPr>
            <a:endParaRPr kumimoji="1" lang="en" altLang="ko-KR" sz="2000" dirty="0">
              <a:solidFill>
                <a:schemeClr val="accent1">
                  <a:lumMod val="75000"/>
                </a:schemeClr>
              </a:solidFill>
              <a:latin typeface="Helvetica"/>
              <a:cs typeface="Helvetica"/>
            </a:endParaRPr>
          </a:p>
          <a:p>
            <a:pPr marL="457200" indent="-457200">
              <a:buFont typeface="Arial" panose="020B0604020202020204" pitchFamily="34" charset="0"/>
              <a:buChar char="•"/>
            </a:pPr>
            <a:r>
              <a:rPr kumimoji="1" lang="en" altLang="ko-KR" sz="2000" dirty="0">
                <a:solidFill>
                  <a:schemeClr val="accent1">
                    <a:lumMod val="75000"/>
                  </a:schemeClr>
                </a:solidFill>
                <a:latin typeface="Helvetica"/>
                <a:cs typeface="Helvetica"/>
              </a:rPr>
              <a:t>Model</a:t>
            </a:r>
          </a:p>
          <a:p>
            <a:pPr marL="914400" lvl="1" indent="-457200">
              <a:buFont typeface="Arial" panose="020B0604020202020204" pitchFamily="34" charset="0"/>
              <a:buChar char="•"/>
            </a:pPr>
            <a:r>
              <a:rPr lang="en" altLang="ko-KR" sz="2000" dirty="0"/>
              <a:t>Machin Learning Model is good option for Text Classification</a:t>
            </a:r>
          </a:p>
          <a:p>
            <a:pPr marL="914400" lvl="1" indent="-457200">
              <a:buFont typeface="Arial" panose="020B0604020202020204" pitchFamily="34" charset="0"/>
              <a:buChar char="•"/>
            </a:pPr>
            <a:r>
              <a:rPr lang="en" altLang="ko-KR" sz="2000" dirty="0"/>
              <a:t>BERT</a:t>
            </a:r>
            <a:r>
              <a:rPr lang="ko-KR" altLang="en-US" sz="2000" dirty="0"/>
              <a:t> </a:t>
            </a:r>
            <a:r>
              <a:rPr lang="en-US" altLang="ko-KR" sz="2000" dirty="0"/>
              <a:t>Model</a:t>
            </a:r>
            <a:r>
              <a:rPr lang="en" altLang="ko-KR" sz="2000" dirty="0"/>
              <a:t>: Provides vector information applicable to various applications.</a:t>
            </a:r>
          </a:p>
          <a:p>
            <a:pPr lvl="1"/>
            <a:r>
              <a:rPr lang="en" altLang="ko-KR" sz="2000" dirty="0"/>
              <a:t>                             (</a:t>
            </a:r>
            <a:r>
              <a:rPr lang="en-US" altLang="ko-KR" sz="2000" dirty="0"/>
              <a:t>e</a:t>
            </a:r>
            <a:r>
              <a:rPr lang="en" altLang="ko-KR" sz="2000" dirty="0"/>
              <a:t>.g</a:t>
            </a:r>
            <a:r>
              <a:rPr lang="en-US" altLang="ko-KR" sz="2000" dirty="0"/>
              <a:t>.,</a:t>
            </a:r>
            <a:r>
              <a:rPr lang="ko-KR" altLang="en-US" sz="2000" dirty="0"/>
              <a:t> </a:t>
            </a:r>
            <a:r>
              <a:rPr lang="en-US" altLang="ko-KR" sz="2000" dirty="0"/>
              <a:t>Geolocation Prediction, Sentiment and Recommendation)</a:t>
            </a:r>
          </a:p>
          <a:p>
            <a:pPr lvl="1"/>
            <a:endParaRPr lang="en" altLang="ko-KR" sz="2000" dirty="0"/>
          </a:p>
          <a:p>
            <a:pPr marL="914400" lvl="1" indent="-457200">
              <a:buFont typeface="Arial" panose="020B0604020202020204" pitchFamily="34" charset="0"/>
              <a:buChar char="•"/>
            </a:pPr>
            <a:r>
              <a:rPr lang="en" altLang="ko-KR" sz="2000" dirty="0"/>
              <a:t>Mean and Uncertainty</a:t>
            </a:r>
            <a:r>
              <a:rPr lang="en-US" altLang="ko-KR" sz="2000" dirty="0"/>
              <a:t>:</a:t>
            </a:r>
            <a:r>
              <a:rPr lang="en" altLang="ko-KR" sz="2000" dirty="0"/>
              <a:t> provide a range of values instead of a single figure for the model.</a:t>
            </a:r>
          </a:p>
          <a:p>
            <a:pPr lvl="1"/>
            <a:endParaRPr kumimoji="1" lang="en-US" altLang="ko-KR" sz="2000" dirty="0">
              <a:solidFill>
                <a:schemeClr val="accent1">
                  <a:lumMod val="75000"/>
                </a:schemeClr>
              </a:solidFill>
              <a:latin typeface="Helvetica"/>
              <a:cs typeface="Helvetica"/>
            </a:endParaRPr>
          </a:p>
        </p:txBody>
      </p:sp>
    </p:spTree>
    <p:extLst>
      <p:ext uri="{BB962C8B-B14F-4D97-AF65-F5344CB8AC3E}">
        <p14:creationId xmlns:p14="http://schemas.microsoft.com/office/powerpoint/2010/main" val="4266358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B052C-4EDD-C285-B496-22BC374F4043}"/>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181C611E-C50A-6799-43EE-C7A5508433D3}"/>
              </a:ext>
            </a:extLst>
          </p:cNvPr>
          <p:cNvSpPr txBox="1"/>
          <p:nvPr/>
        </p:nvSpPr>
        <p:spPr>
          <a:xfrm>
            <a:off x="4399061" y="2648542"/>
            <a:ext cx="3393878" cy="1015663"/>
          </a:xfrm>
          <a:prstGeom prst="rect">
            <a:avLst/>
          </a:prstGeom>
          <a:noFill/>
        </p:spPr>
        <p:txBody>
          <a:bodyPr wrap="none" rtlCol="0">
            <a:spAutoFit/>
          </a:bodyPr>
          <a:lstStyle/>
          <a:p>
            <a:r>
              <a:rPr lang="en-US" sz="6000" dirty="0">
                <a:solidFill>
                  <a:srgbClr val="0B2340"/>
                </a:solidFill>
                <a:latin typeface="Arial" panose="020B0604020202020204" pitchFamily="34" charset="0"/>
                <a:cs typeface="Arial" panose="020B0604020202020204" pitchFamily="34" charset="0"/>
              </a:rPr>
              <a:t>Appendix</a:t>
            </a:r>
          </a:p>
        </p:txBody>
      </p:sp>
    </p:spTree>
    <p:extLst>
      <p:ext uri="{BB962C8B-B14F-4D97-AF65-F5344CB8AC3E}">
        <p14:creationId xmlns:p14="http://schemas.microsoft.com/office/powerpoint/2010/main" val="3034248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6C11F-8630-0DC0-60AB-E792C66B945F}"/>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11C176EA-6132-FD7B-6BC7-97BCB0A3A8A2}"/>
              </a:ext>
            </a:extLst>
          </p:cNvPr>
          <p:cNvSpPr txBox="1"/>
          <p:nvPr/>
        </p:nvSpPr>
        <p:spPr>
          <a:xfrm>
            <a:off x="688763" y="245765"/>
            <a:ext cx="5202065" cy="707886"/>
          </a:xfrm>
          <a:prstGeom prst="rect">
            <a:avLst/>
          </a:prstGeom>
          <a:noFill/>
        </p:spPr>
        <p:txBody>
          <a:bodyPr wrap="none" rtlCol="0">
            <a:spAutoFit/>
          </a:bodyPr>
          <a:lstStyle/>
          <a:p>
            <a:r>
              <a:rPr lang="en-US" sz="4000" dirty="0">
                <a:solidFill>
                  <a:srgbClr val="0B2340"/>
                </a:solidFill>
                <a:latin typeface="Arial" panose="020B0604020202020204" pitchFamily="34" charset="0"/>
                <a:cs typeface="Arial" panose="020B0604020202020204" pitchFamily="34" charset="0"/>
              </a:rPr>
              <a:t>Review Papers - RNN</a:t>
            </a:r>
          </a:p>
        </p:txBody>
      </p:sp>
      <p:sp>
        <p:nvSpPr>
          <p:cNvPr id="14" name="TextBox 13">
            <a:extLst>
              <a:ext uri="{FF2B5EF4-FFF2-40B4-BE49-F238E27FC236}">
                <a16:creationId xmlns:a16="http://schemas.microsoft.com/office/drawing/2014/main" id="{3F453603-D780-2DCC-437E-33F5C2C0A169}"/>
              </a:ext>
            </a:extLst>
          </p:cNvPr>
          <p:cNvSpPr txBox="1"/>
          <p:nvPr/>
        </p:nvSpPr>
        <p:spPr>
          <a:xfrm>
            <a:off x="701826" y="908604"/>
            <a:ext cx="5310524" cy="369332"/>
          </a:xfrm>
          <a:prstGeom prst="rect">
            <a:avLst/>
          </a:prstGeom>
          <a:noFill/>
        </p:spPr>
        <p:txBody>
          <a:bodyPr wrap="square" rtlCol="0">
            <a:spAutoFit/>
          </a:bodyPr>
          <a:lstStyle/>
          <a:p>
            <a:r>
              <a:rPr lang="en-US" b="1" dirty="0">
                <a:solidFill>
                  <a:srgbClr val="F05A21"/>
                </a:solidFill>
                <a:latin typeface="Arial" panose="020B0604020202020204" pitchFamily="34" charset="0"/>
                <a:cs typeface="Arial" panose="020B0604020202020204" pitchFamily="34" charset="0"/>
              </a:rPr>
              <a:t>Fall 2024 – AI Practicum</a:t>
            </a:r>
          </a:p>
        </p:txBody>
      </p:sp>
      <p:sp>
        <p:nvSpPr>
          <p:cNvPr id="2" name="TextBox 1">
            <a:extLst>
              <a:ext uri="{FF2B5EF4-FFF2-40B4-BE49-F238E27FC236}">
                <a16:creationId xmlns:a16="http://schemas.microsoft.com/office/drawing/2014/main" id="{BE5599CF-7A96-E071-6A22-941710214353}"/>
              </a:ext>
            </a:extLst>
          </p:cNvPr>
          <p:cNvSpPr txBox="1"/>
          <p:nvPr/>
        </p:nvSpPr>
        <p:spPr>
          <a:xfrm>
            <a:off x="560504" y="1411490"/>
            <a:ext cx="11070992" cy="4031873"/>
          </a:xfrm>
          <a:prstGeom prst="rect">
            <a:avLst/>
          </a:prstGeom>
          <a:noFill/>
        </p:spPr>
        <p:txBody>
          <a:bodyPr wrap="square" rtlCol="0">
            <a:spAutoFit/>
          </a:bodyPr>
          <a:lstStyle/>
          <a:p>
            <a:pPr marL="457200" indent="-457200">
              <a:buFont typeface="Arial" panose="020B0604020202020204" pitchFamily="34" charset="0"/>
              <a:buChar char="•"/>
            </a:pPr>
            <a:r>
              <a:rPr lang="en" altLang="ko-KR" sz="2800" dirty="0"/>
              <a:t>Text-based Geolocation Prediction of Social Media Users with Neural Network</a:t>
            </a:r>
          </a:p>
          <a:p>
            <a:pPr marL="914400" lvl="1" indent="-457200">
              <a:buFont typeface="Arial" panose="020B0604020202020204" pitchFamily="34" charset="0"/>
              <a:buChar char="•"/>
            </a:pPr>
            <a:r>
              <a:rPr lang="en" altLang="ko-KR" sz="2400" dirty="0">
                <a:hlinkClick r:id="rId3"/>
              </a:rPr>
              <a:t>https://isminoula.github.io/files/geoNN.pdf</a:t>
            </a:r>
            <a:endParaRPr lang="en" altLang="ko-KR" sz="2400" dirty="0"/>
          </a:p>
          <a:p>
            <a:pPr marL="914400" lvl="1" indent="-457200">
              <a:buFont typeface="Arial" panose="020B0604020202020204" pitchFamily="34" charset="0"/>
              <a:buChar char="•"/>
            </a:pPr>
            <a:r>
              <a:rPr lang="en" altLang="ko-KR" sz="2400" dirty="0"/>
              <a:t>TF-IDF for Text </a:t>
            </a:r>
            <a:r>
              <a:rPr lang="en" altLang="ko-KR" sz="2400" dirty="0" err="1"/>
              <a:t>Embeding</a:t>
            </a:r>
            <a:endParaRPr lang="en" altLang="ko-KR" sz="2400" dirty="0"/>
          </a:p>
          <a:p>
            <a:pPr marL="914400" lvl="1" indent="-457200">
              <a:buFont typeface="Arial" panose="020B0604020202020204" pitchFamily="34" charset="0"/>
              <a:buChar char="•"/>
            </a:pPr>
            <a:r>
              <a:rPr lang="en" altLang="ko-KR" sz="2400" dirty="0"/>
              <a:t>MLP (Dense Layer)</a:t>
            </a:r>
          </a:p>
          <a:p>
            <a:pPr marL="914400" lvl="1" indent="-457200">
              <a:buFont typeface="Arial" panose="020B0604020202020204" pitchFamily="34" charset="0"/>
              <a:buChar char="•"/>
            </a:pPr>
            <a:r>
              <a:rPr lang="en" altLang="ko-KR" sz="2400" dirty="0"/>
              <a:t>Cross-Entropy Loss</a:t>
            </a:r>
          </a:p>
          <a:p>
            <a:pPr marL="914400" lvl="1" indent="-457200">
              <a:buFont typeface="Arial" panose="020B0604020202020204" pitchFamily="34" charset="0"/>
              <a:buChar char="•"/>
            </a:pPr>
            <a:endParaRPr lang="en" altLang="ko-KR" sz="2400" dirty="0"/>
          </a:p>
          <a:p>
            <a:pPr marL="914400" lvl="1" indent="-457200">
              <a:buFont typeface="Arial" panose="020B0604020202020204" pitchFamily="34" charset="0"/>
              <a:buChar char="•"/>
            </a:pPr>
            <a:endParaRPr lang="en" altLang="ko-KR" sz="2400" dirty="0"/>
          </a:p>
          <a:p>
            <a:pPr marL="914400" lvl="1" indent="-457200">
              <a:buFont typeface="Arial" panose="020B0604020202020204" pitchFamily="34" charset="0"/>
              <a:buChar char="•"/>
            </a:pPr>
            <a:endParaRPr kumimoji="1" lang="en-US" altLang="ko-KR" sz="2800" dirty="0">
              <a:latin typeface="Helvetica"/>
              <a:cs typeface="Helvetica"/>
            </a:endParaRPr>
          </a:p>
          <a:p>
            <a:pPr marL="457200" indent="-457200">
              <a:buFont typeface="Arial" panose="020B0604020202020204" pitchFamily="34" charset="0"/>
              <a:buChar char="•"/>
            </a:pPr>
            <a:endParaRPr kumimoji="1" lang="ko-KR" altLang="en-US" sz="2800" dirty="0">
              <a:latin typeface="Helvetica"/>
              <a:cs typeface="Helvetica"/>
            </a:endParaRPr>
          </a:p>
        </p:txBody>
      </p:sp>
      <p:pic>
        <p:nvPicPr>
          <p:cNvPr id="6" name="그림 5" descr="텍스트, 스크린샷, 폰트이(가) 표시된 사진&#10;&#10;자동 생성된 설명">
            <a:extLst>
              <a:ext uri="{FF2B5EF4-FFF2-40B4-BE49-F238E27FC236}">
                <a16:creationId xmlns:a16="http://schemas.microsoft.com/office/drawing/2014/main" id="{985D41C1-FBF2-6756-9FB2-5D5C5A8F0EBA}"/>
              </a:ext>
            </a:extLst>
          </p:cNvPr>
          <p:cNvPicPr>
            <a:picLocks noChangeAspect="1"/>
          </p:cNvPicPr>
          <p:nvPr/>
        </p:nvPicPr>
        <p:blipFill>
          <a:blip r:embed="rId4"/>
          <a:stretch>
            <a:fillRect/>
          </a:stretch>
        </p:blipFill>
        <p:spPr>
          <a:xfrm>
            <a:off x="6561530" y="3078866"/>
            <a:ext cx="5417206" cy="3103060"/>
          </a:xfrm>
          <a:prstGeom prst="rect">
            <a:avLst/>
          </a:prstGeom>
        </p:spPr>
      </p:pic>
    </p:spTree>
    <p:extLst>
      <p:ext uri="{BB962C8B-B14F-4D97-AF65-F5344CB8AC3E}">
        <p14:creationId xmlns:p14="http://schemas.microsoft.com/office/powerpoint/2010/main" val="287751361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800" dirty="0">
            <a:solidFill>
              <a:srgbClr val="F26000"/>
            </a:solidFill>
            <a:latin typeface="Helvetica"/>
            <a:cs typeface="Helvetic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Notes xmlns="7a5a0d65-407e-417f-8baa-7b57eb50a366" xsi:nil="true"/>
    <lcf76f155ced4ddcb4097134ff3c332f xmlns="7a5a0d65-407e-417f-8baa-7b57eb50a366">
      <Terms xmlns="http://schemas.microsoft.com/office/infopath/2007/PartnerControls"/>
    </lcf76f155ced4ddcb4097134ff3c332f>
    <TaxCatchAll xmlns="d2c3d7e1-0f3d-4e1a-83c1-3c079be3c48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7F554C4839B9B40A6157EF1362274C1" ma:contentTypeVersion="19" ma:contentTypeDescription="Create a new document." ma:contentTypeScope="" ma:versionID="e833c89aae2128b0994b6e11a2249cf1">
  <xsd:schema xmlns:xsd="http://www.w3.org/2001/XMLSchema" xmlns:xs="http://www.w3.org/2001/XMLSchema" xmlns:p="http://schemas.microsoft.com/office/2006/metadata/properties" xmlns:ns2="7a5a0d65-407e-417f-8baa-7b57eb50a366" xmlns:ns3="d2c3d7e1-0f3d-4e1a-83c1-3c079be3c48c" targetNamespace="http://schemas.microsoft.com/office/2006/metadata/properties" ma:root="true" ma:fieldsID="daa32165cbc7e9faa84fac83ac019fd8" ns2:_="" ns3:_="">
    <xsd:import namespace="7a5a0d65-407e-417f-8baa-7b57eb50a366"/>
    <xsd:import namespace="d2c3d7e1-0f3d-4e1a-83c1-3c079be3c48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AutoKeyPoints" minOccurs="0"/>
                <xsd:element ref="ns2:MediaServiceKeyPoint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5a0d65-407e-417f-8baa-7b57eb50a3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e2460c1-68ac-49f9-8926-f1c18bc8cf1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Notes" ma:index="26" nillable="true" ma:displayName="Notes" ma:format="Dropdown" ma:internalName="Note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2c3d7e1-0f3d-4e1a-83c1-3c079be3c48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6dd804f6-3316-44d9-96d4-995733e1793f}" ma:internalName="TaxCatchAll" ma:showField="CatchAllData" ma:web="d2c3d7e1-0f3d-4e1a-83c1-3c079be3c4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8C722E-AEF9-4D14-8D15-8AFF5F5BEECC}">
  <ds:schemaRefs>
    <ds:schemaRef ds:uri="http://purl.org/dc/dcmitype/"/>
    <ds:schemaRef ds:uri="http://purl.org/dc/elements/1.1/"/>
    <ds:schemaRef ds:uri="d2c3d7e1-0f3d-4e1a-83c1-3c079be3c48c"/>
    <ds:schemaRef ds:uri="http://purl.org/dc/terms/"/>
    <ds:schemaRef ds:uri="http://schemas.microsoft.com/office/2006/documentManagement/types"/>
    <ds:schemaRef ds:uri="http://www.w3.org/XML/1998/namespace"/>
    <ds:schemaRef ds:uri="7a5a0d65-407e-417f-8baa-7b57eb50a366"/>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9258FAFA-EB97-42BB-9F2F-B16FF51AF920}">
  <ds:schemaRefs>
    <ds:schemaRef ds:uri="http://schemas.microsoft.com/sharepoint/v3/contenttype/forms"/>
  </ds:schemaRefs>
</ds:datastoreItem>
</file>

<file path=customXml/itemProps3.xml><?xml version="1.0" encoding="utf-8"?>
<ds:datastoreItem xmlns:ds="http://schemas.openxmlformats.org/officeDocument/2006/customXml" ds:itemID="{4A2448A7-0BB5-4F51-A668-51052187FE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5a0d65-407e-417f-8baa-7b57eb50a366"/>
    <ds:schemaRef ds:uri="d2c3d7e1-0f3d-4e1a-83c1-3c079be3c4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7943</TotalTime>
  <Words>1658</Words>
  <Application>Microsoft Macintosh PowerPoint</Application>
  <PresentationFormat>와이드스크린</PresentationFormat>
  <Paragraphs>401</Paragraphs>
  <Slides>23</Slides>
  <Notes>23</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23</vt:i4>
      </vt:variant>
    </vt:vector>
  </HeadingPairs>
  <TitlesOfParts>
    <vt:vector size="32" baseType="lpstr">
      <vt:lpstr>Lucida Grande</vt:lpstr>
      <vt:lpstr>Arial</vt:lpstr>
      <vt:lpstr>Helvetica</vt:lpstr>
      <vt:lpstr>Cambria Math</vt:lpstr>
      <vt:lpstr>Calibri</vt:lpstr>
      <vt:lpstr>var(--headings-font-family)</vt:lpstr>
      <vt:lpstr>Wingdings</vt:lpstr>
      <vt:lpstr>Arial Black</vt:lpstr>
      <vt:lpstr>1_Office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hhh</dc:title>
  <dc:creator>Maria Castro</dc:creator>
  <cp:lastModifiedBy>종범 최</cp:lastModifiedBy>
  <cp:revision>285</cp:revision>
  <dcterms:created xsi:type="dcterms:W3CDTF">2021-06-29T17:30:33Z</dcterms:created>
  <dcterms:modified xsi:type="dcterms:W3CDTF">2024-12-06T06:46:24Z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0x0101007A7599E654DE854EBBBEDA4108C532E5</vt:lpwstr>
  </property>
  <property fmtid="{D5CDD505-2E9C-101B-9397-08002B2CF9AE}" pid="3" name="MediaServiceImageTags">
    <vt:lpwstr/>
  </property>
</Properties>
</file>